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93" r:id="rId5"/>
    <p:sldId id="256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92" r:id="rId20"/>
    <p:sldId id="295" r:id="rId21"/>
    <p:sldId id="296" r:id="rId22"/>
    <p:sldId id="297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82" r:id="rId32"/>
    <p:sldId id="280" r:id="rId33"/>
    <p:sldId id="281" r:id="rId34"/>
    <p:sldId id="283" r:id="rId35"/>
    <p:sldId id="284" r:id="rId36"/>
    <p:sldId id="288" r:id="rId37"/>
    <p:sldId id="285" r:id="rId38"/>
    <p:sldId id="286" r:id="rId39"/>
    <p:sldId id="287" r:id="rId40"/>
    <p:sldId id="289" r:id="rId41"/>
    <p:sldId id="290" r:id="rId42"/>
  </p:sldIdLst>
  <p:sldSz cx="12192000" cy="6858000"/>
  <p:notesSz cx="6858000" cy="9144000"/>
  <p:defaultTextStyle>
    <a:defPPr>
      <a:defRPr lang="th-TH"/>
    </a:defPPr>
    <a:lvl1pPr marL="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33"/>
    <a:srgbClr val="4EBD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D87BC6A-EE49-41FC-B2DC-D4092A944D1C}" v="1" dt="2024-04-09T11:09:45.72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microsoft.com/office/2016/11/relationships/changesInfo" Target="changesInfos/changesInfo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presProps" Target="presProps.xml"/><Relationship Id="rId48" Type="http://schemas.microsoft.com/office/2015/10/relationships/revisionInfo" Target="revisionInfo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ttapon Liganporn" userId="S::rattalig@metrosystems.co.th::c94dfd1f-6503-454f-8c3e-f6e836883d79" providerId="AD" clId="Web-{4D87BC6A-EE49-41FC-B2DC-D4092A944D1C}"/>
    <pc:docChg chg="modSld">
      <pc:chgData name="Rattapon Liganporn" userId="S::rattalig@metrosystems.co.th::c94dfd1f-6503-454f-8c3e-f6e836883d79" providerId="AD" clId="Web-{4D87BC6A-EE49-41FC-B2DC-D4092A944D1C}" dt="2024-04-09T11:09:45.728" v="0" actId="1076"/>
      <pc:docMkLst>
        <pc:docMk/>
      </pc:docMkLst>
      <pc:sldChg chg="modSp">
        <pc:chgData name="Rattapon Liganporn" userId="S::rattalig@metrosystems.co.th::c94dfd1f-6503-454f-8c3e-f6e836883d79" providerId="AD" clId="Web-{4D87BC6A-EE49-41FC-B2DC-D4092A944D1C}" dt="2024-04-09T11:09:45.728" v="0" actId="1076"/>
        <pc:sldMkLst>
          <pc:docMk/>
          <pc:sldMk cId="1128835647" sldId="284"/>
        </pc:sldMkLst>
        <pc:picChg chg="mod">
          <ac:chgData name="Rattapon Liganporn" userId="S::rattalig@metrosystems.co.th::c94dfd1f-6503-454f-8c3e-f6e836883d79" providerId="AD" clId="Web-{4D87BC6A-EE49-41FC-B2DC-D4092A944D1C}" dt="2024-04-09T11:09:45.728" v="0" actId="1076"/>
          <ac:picMkLst>
            <pc:docMk/>
            <pc:sldMk cId="1128835647" sldId="284"/>
            <ac:picMk id="38" creationId="{34EA8D9D-5253-45E9-87E8-8B44785D07D3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24C817-D747-4EDF-829A-6811408C7B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5A2D78-5AA1-4829-AA25-2BAA564A7F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C9E933-01A9-4F49-8D2B-5C179338C0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77322-47CA-4326-B80A-DC316B074B96}" type="datetimeFigureOut">
              <a:rPr lang="en-US" smtClean="0"/>
              <a:t>4/9/2024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E7874B-9BDF-4CD1-B8C5-0909EDD632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A577DA-5C12-4FFC-886A-6EF90F36A7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4B0B7-DCCD-4A3F-8E3D-DD179F1098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4277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37DFA9-1274-4850-8521-5758E93B87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B86D4CB-F6AD-4461-8FEA-481B4A1BC5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7FB107-21CE-4237-B71B-CDC45A3676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77322-47CA-4326-B80A-DC316B074B96}" type="datetimeFigureOut">
              <a:rPr lang="en-US" smtClean="0"/>
              <a:t>4/9/2024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A06C93-2D7A-4D4F-8436-952121D236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F0BFBC-E358-4DA2-85D2-9F9189BB88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4B0B7-DCCD-4A3F-8E3D-DD179F1098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8626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B69C0CC-D5E6-4522-9C66-E65E49E695D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45A58EC-4F50-4519-9F73-28DA13F954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CE0596-12F3-499B-9ED6-D3B332208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77322-47CA-4326-B80A-DC316B074B96}" type="datetimeFigureOut">
              <a:rPr lang="en-US" smtClean="0"/>
              <a:t>4/9/2024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D868D1-2AF1-4A24-B2A6-EB21324075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D52F1F-3197-4355-983F-F538F953F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4B0B7-DCCD-4A3F-8E3D-DD179F1098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0026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F2A69-9DC6-494B-BEBC-59990339A8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2A9FDF-BC86-4040-9604-F799159248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A1A9A8-03F7-43A9-AFF6-68ABF634C1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77322-47CA-4326-B80A-DC316B074B96}" type="datetimeFigureOut">
              <a:rPr lang="en-US" smtClean="0"/>
              <a:t>4/9/2024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506525-9AD6-48E4-9D18-A0C5142C67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4C30F2-F7F1-414F-A511-2CB4CD593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4B0B7-DCCD-4A3F-8E3D-DD179F1098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7539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B81B5-5C9F-4E91-AEB0-7E5419D973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D85E76-36A3-47C5-B194-62AB83748B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AFC811-9E6D-4745-B6F8-A5E6709F1C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77322-47CA-4326-B80A-DC316B074B96}" type="datetimeFigureOut">
              <a:rPr lang="en-US" smtClean="0"/>
              <a:t>4/9/2024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D4D0BC-3A7A-416B-ACCC-1BCF1AA78D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3AF4E8-462F-4769-A405-81A18DAC6B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4B0B7-DCCD-4A3F-8E3D-DD179F1098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5625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81C8EA-4B7B-48CA-A717-A0E379E413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C7F22B-6C94-4A7E-9E2F-AA49EEBBDA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696792-FB2C-4D79-B70B-A989EB86F8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5AE030-D0E5-4FE5-AB6E-2F6536C81D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77322-47CA-4326-B80A-DC316B074B96}" type="datetimeFigureOut">
              <a:rPr lang="en-US" smtClean="0"/>
              <a:t>4/9/2024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2E8965-48EC-41F8-9442-CBA088EC5F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EB5F05-F911-4CE1-882A-CC6EF51F7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4B0B7-DCCD-4A3F-8E3D-DD179F1098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3859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C8779-8E1B-469C-8F5C-180AC114F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0C374A-281C-4E12-B18E-C35143C5D3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B35CF0-AEEF-4BC8-8FB9-63830E92F1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D808444-2B3E-4322-8ED1-65C91C411A8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57FA238-67AA-41BB-88FA-2BA7C01086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AD79AC8-B2D1-4ECC-BA75-7015A8E45F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77322-47CA-4326-B80A-DC316B074B96}" type="datetimeFigureOut">
              <a:rPr lang="en-US" smtClean="0"/>
              <a:t>4/9/2024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7B6FF35-5BEE-40D8-B373-035BC93729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C65A2BA-F41F-4B41-ADFF-8A2FC500DD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4B0B7-DCCD-4A3F-8E3D-DD179F1098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8703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875A1B-451D-4C1E-86F5-BD77E4CE5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46FB13-61BD-4E6A-BE12-7709B9ED3C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77322-47CA-4326-B80A-DC316B074B96}" type="datetimeFigureOut">
              <a:rPr lang="en-US" smtClean="0"/>
              <a:t>4/9/2024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B56A40-F25A-451B-BD2A-BD263B717D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B905BF-8BCC-4704-A6FF-CD1CFF8FD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4B0B7-DCCD-4A3F-8E3D-DD179F1098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2205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6F1E768-60E4-4663-B7A4-489DECA7C3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77322-47CA-4326-B80A-DC316B074B96}" type="datetimeFigureOut">
              <a:rPr lang="en-US" smtClean="0"/>
              <a:t>4/9/2024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C47E41F-FE0D-423D-AEC9-E36A59DB24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35800D-6E4F-4DEC-A8AD-C6CB46E0BD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4B0B7-DCCD-4A3F-8E3D-DD179F1098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4486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9B9FD-AFEE-41F1-823C-E281F278F5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1E2BF2-5F57-44C6-9296-F13B86920F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922486-7819-46A4-B3E9-9FB16C3016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60E44D-2F89-4604-863E-64AF14E450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77322-47CA-4326-B80A-DC316B074B96}" type="datetimeFigureOut">
              <a:rPr lang="en-US" smtClean="0"/>
              <a:t>4/9/2024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1C3FA8-57A8-456B-80F7-2FE32033BB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E39907-F7E7-4C34-AF0D-91FEF9456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4B0B7-DCCD-4A3F-8E3D-DD179F1098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1493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C0E444-08AB-4998-A6F9-EF6EDAA5E7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A775CFE-2D87-4DEA-89C3-9901C138EF2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10C39D-10FE-4C35-9FA4-820B1250FD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FF8504-3EF2-4987-B4A5-2568746B71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77322-47CA-4326-B80A-DC316B074B96}" type="datetimeFigureOut">
              <a:rPr lang="en-US" smtClean="0"/>
              <a:t>4/9/2024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ADF695-80E5-491B-880E-C54CF98EC4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20EE69-5BDC-4B4B-BF5F-FAD04EBC4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4B0B7-DCCD-4A3F-8E3D-DD179F1098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9643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45362B5-7ECD-41FF-A361-F56CBA6375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B5CBE9-43E5-457D-9675-EC8372921A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A90EDB-05AE-4C28-982B-BEC1A0A76E4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977322-47CA-4326-B80A-DC316B074B96}" type="datetimeFigureOut">
              <a:rPr lang="en-US" smtClean="0"/>
              <a:t>4/9/2024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AF65A2-F3A0-4058-81F8-A9B11786DC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657AC1-41BA-4CF1-8D2F-DCB63E6B31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44B0B7-DCCD-4A3F-8E3D-DD179F1098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2342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h-TH"/>
      </a:defPPr>
      <a:lvl1pPr marL="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cid:image013.png@01D78D31.05A71970" TargetMode="External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hyperlink" Target="https://slproweb.com/products/Win32OpenSSL.html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FEFBB250-FAE5-4292-8D43-21D0E048885E}"/>
              </a:ext>
            </a:extLst>
          </p:cNvPr>
          <p:cNvSpPr txBox="1"/>
          <p:nvPr/>
        </p:nvSpPr>
        <p:spPr>
          <a:xfrm>
            <a:off x="2726257" y="2541657"/>
            <a:ext cx="663675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000000"/>
                </a:solidFill>
                <a:latin typeface="Univers Condensed Light" panose="020B0306020202040204" pitchFamily="34" charset="0"/>
              </a:rPr>
              <a:t>Config https (</a:t>
            </a:r>
            <a:r>
              <a:rPr lang="en-US" sz="4000" b="1" dirty="0">
                <a:solidFill>
                  <a:schemeClr val="accent2"/>
                </a:solidFill>
                <a:latin typeface="Univers Condensed Light" panose="020B0306020202040204" pitchFamily="34" charset="0"/>
              </a:rPr>
              <a:t>SSL Local</a:t>
            </a:r>
            <a:r>
              <a:rPr lang="en-US" sz="4000" b="1" dirty="0">
                <a:solidFill>
                  <a:srgbClr val="000000"/>
                </a:solidFill>
                <a:latin typeface="Univers Condensed Light" panose="020B0306020202040204" pitchFamily="34" charset="0"/>
              </a:rPr>
              <a:t>)</a:t>
            </a:r>
          </a:p>
          <a:p>
            <a:r>
              <a:rPr lang="en-US" sz="4000" b="1" dirty="0">
                <a:solidFill>
                  <a:srgbClr val="000000"/>
                </a:solidFill>
                <a:latin typeface="Univers Condensed Light" panose="020B0306020202040204" pitchFamily="34" charset="0"/>
              </a:rPr>
              <a:t>  	</a:t>
            </a:r>
            <a:r>
              <a:rPr lang="en-US" sz="4000" b="1" dirty="0">
                <a:solidFill>
                  <a:srgbClr val="00B050"/>
                </a:solidFill>
                <a:latin typeface="Univers Condensed Light" panose="020B0306020202040204" pitchFamily="34" charset="0"/>
              </a:rPr>
              <a:t>Web service </a:t>
            </a:r>
            <a:r>
              <a:rPr lang="en-US" sz="4000" b="1" dirty="0">
                <a:solidFill>
                  <a:srgbClr val="000000"/>
                </a:solidFill>
                <a:latin typeface="Univers Condensed Light" panose="020B0306020202040204" pitchFamily="34" charset="0"/>
              </a:rPr>
              <a:t>Web Application</a:t>
            </a:r>
          </a:p>
        </p:txBody>
      </p:sp>
    </p:spTree>
    <p:extLst>
      <p:ext uri="{BB962C8B-B14F-4D97-AF65-F5344CB8AC3E}">
        <p14:creationId xmlns:p14="http://schemas.microsoft.com/office/powerpoint/2010/main" val="1955529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D7E7B52-08F3-4346-9AC1-CBA787445F1F}"/>
              </a:ext>
            </a:extLst>
          </p:cNvPr>
          <p:cNvSpPr txBox="1"/>
          <p:nvPr/>
        </p:nvSpPr>
        <p:spPr>
          <a:xfrm>
            <a:off x="320515" y="13726"/>
            <a:ext cx="61574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000000"/>
                </a:solidFill>
                <a:latin typeface="Univers Condensed Light" panose="020B0306020202040204" pitchFamily="34" charset="0"/>
              </a:rPr>
              <a:t>2</a:t>
            </a:r>
            <a:r>
              <a:rPr lang="th-TH" sz="4000" dirty="0">
                <a:solidFill>
                  <a:srgbClr val="000000"/>
                </a:solidFill>
                <a:latin typeface="Univers Condensed Light" panose="020B0306020202040204" pitchFamily="34" charset="0"/>
              </a:rPr>
              <a:t>. </a:t>
            </a:r>
            <a:r>
              <a:rPr lang="en-US" sz="4000" dirty="0">
                <a:solidFill>
                  <a:srgbClr val="000000"/>
                </a:solidFill>
                <a:latin typeface="Univers Condensed Light" panose="020B0306020202040204" pitchFamily="34" charset="0"/>
              </a:rPr>
              <a:t>Create Local server certificate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9ABF1F-95DB-41AB-AE2D-DAC2B861E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3983" y="1490949"/>
            <a:ext cx="5512083" cy="240042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5EF7986-3742-4C96-A35E-A36428F7666E}"/>
              </a:ext>
            </a:extLst>
          </p:cNvPr>
          <p:cNvSpPr txBox="1"/>
          <p:nvPr/>
        </p:nvSpPr>
        <p:spPr>
          <a:xfrm>
            <a:off x="952500" y="1154719"/>
            <a:ext cx="855785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i="0" dirty="0">
                <a:solidFill>
                  <a:srgbClr val="000000"/>
                </a:solidFill>
                <a:effectLst/>
                <a:latin typeface="Univers Condensed Light" panose="020B0306020202040204" pitchFamily="34" charset="0"/>
              </a:rPr>
              <a:t>3. </a:t>
            </a:r>
            <a:r>
              <a:rPr lang="en-US" sz="1400" b="1" dirty="0">
                <a:solidFill>
                  <a:srgbClr val="000000"/>
                </a:solidFill>
                <a:latin typeface="Univers Condensed Light" panose="020B0306020202040204" pitchFamily="34" charset="0"/>
              </a:rPr>
              <a:t>Select “</a:t>
            </a:r>
            <a:r>
              <a:rPr lang="en-US" sz="1400" b="1" dirty="0">
                <a:solidFill>
                  <a:srgbClr val="0070C0"/>
                </a:solidFill>
                <a:latin typeface="Univers Condensed Light" panose="020B0306020202040204" pitchFamily="34" charset="0"/>
              </a:rPr>
              <a:t>Create Certificate ” </a:t>
            </a:r>
            <a:r>
              <a:rPr lang="en-US" sz="1400" b="1" dirty="0">
                <a:solidFill>
                  <a:srgbClr val="000000"/>
                </a:solidFill>
                <a:latin typeface="Univers Condensed Light" panose="020B0306020202040204" pitchFamily="34" charset="0"/>
              </a:rPr>
              <a:t>on the left-menu and then select “</a:t>
            </a:r>
            <a:r>
              <a:rPr lang="en-US" sz="1400" b="1" dirty="0">
                <a:solidFill>
                  <a:srgbClr val="0070C0"/>
                </a:solidFill>
                <a:latin typeface="Univers Condensed Light" panose="020B0306020202040204" pitchFamily="34" charset="0"/>
              </a:rPr>
              <a:t>Sever or Client certificate</a:t>
            </a:r>
            <a:r>
              <a:rPr lang="en-US" sz="1400" b="1" dirty="0">
                <a:solidFill>
                  <a:srgbClr val="000000"/>
                </a:solidFill>
                <a:latin typeface="Univers Condensed Light" panose="020B0306020202040204" pitchFamily="34" charset="0"/>
              </a:rPr>
              <a:t>” and click continue</a:t>
            </a:r>
            <a:endParaRPr lang="en-US" sz="1400" b="1" dirty="0">
              <a:solidFill>
                <a:srgbClr val="0070C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60E820-5753-442D-A4F0-EEBD18D54F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3983" y="4406842"/>
            <a:ext cx="5626389" cy="223531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9F101C1-8915-4449-9B24-48FA9C2BCA0E}"/>
              </a:ext>
            </a:extLst>
          </p:cNvPr>
          <p:cNvSpPr txBox="1"/>
          <p:nvPr/>
        </p:nvSpPr>
        <p:spPr>
          <a:xfrm>
            <a:off x="952500" y="4110325"/>
            <a:ext cx="855785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0000"/>
                </a:solidFill>
                <a:latin typeface="Univers Condensed Light" panose="020B0306020202040204" pitchFamily="34" charset="0"/>
              </a:rPr>
              <a:t>4</a:t>
            </a:r>
            <a:r>
              <a:rPr lang="en-US" sz="1400" b="1" i="0" dirty="0">
                <a:solidFill>
                  <a:srgbClr val="000000"/>
                </a:solidFill>
                <a:effectLst/>
                <a:latin typeface="Univers Condensed Light" panose="020B0306020202040204" pitchFamily="34" charset="0"/>
              </a:rPr>
              <a:t>. </a:t>
            </a:r>
            <a:r>
              <a:rPr lang="en-US" sz="1400" b="1" dirty="0">
                <a:solidFill>
                  <a:srgbClr val="000000"/>
                </a:solidFill>
                <a:latin typeface="Univers Condensed Light" panose="020B0306020202040204" pitchFamily="34" charset="0"/>
              </a:rPr>
              <a:t>Select “</a:t>
            </a:r>
            <a:r>
              <a:rPr lang="en-US" sz="1400" b="1" dirty="0">
                <a:solidFill>
                  <a:srgbClr val="0070C0"/>
                </a:solidFill>
                <a:latin typeface="Univers Condensed Light" panose="020B0306020202040204" pitchFamily="34" charset="0"/>
              </a:rPr>
              <a:t>Local Certificate Authority (CA) ” </a:t>
            </a:r>
            <a:r>
              <a:rPr lang="en-US" sz="1400" b="1" dirty="0">
                <a:solidFill>
                  <a:srgbClr val="000000"/>
                </a:solidFill>
                <a:latin typeface="Univers Condensed Light" panose="020B0306020202040204" pitchFamily="34" charset="0"/>
              </a:rPr>
              <a:t>and click continue</a:t>
            </a:r>
            <a:endParaRPr lang="en-US" sz="14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37654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D7E7B52-08F3-4346-9AC1-CBA787445F1F}"/>
              </a:ext>
            </a:extLst>
          </p:cNvPr>
          <p:cNvSpPr txBox="1"/>
          <p:nvPr/>
        </p:nvSpPr>
        <p:spPr>
          <a:xfrm>
            <a:off x="320515" y="13726"/>
            <a:ext cx="61574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000000"/>
                </a:solidFill>
                <a:latin typeface="Univers Condensed Light" panose="020B0306020202040204" pitchFamily="34" charset="0"/>
              </a:rPr>
              <a:t>2</a:t>
            </a:r>
            <a:r>
              <a:rPr lang="th-TH" sz="4000" dirty="0">
                <a:solidFill>
                  <a:srgbClr val="000000"/>
                </a:solidFill>
                <a:latin typeface="Univers Condensed Light" panose="020B0306020202040204" pitchFamily="34" charset="0"/>
              </a:rPr>
              <a:t>. </a:t>
            </a:r>
            <a:r>
              <a:rPr lang="en-US" sz="4000" dirty="0">
                <a:solidFill>
                  <a:srgbClr val="000000"/>
                </a:solidFill>
                <a:latin typeface="Univers Condensed Light" panose="020B0306020202040204" pitchFamily="34" charset="0"/>
              </a:rPr>
              <a:t>Create Local server certificate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EF7986-3742-4C96-A35E-A36428F7666E}"/>
              </a:ext>
            </a:extLst>
          </p:cNvPr>
          <p:cNvSpPr txBox="1"/>
          <p:nvPr/>
        </p:nvSpPr>
        <p:spPr>
          <a:xfrm>
            <a:off x="952500" y="1154719"/>
            <a:ext cx="855785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0000"/>
                </a:solidFill>
                <a:latin typeface="Univers Condensed Light" panose="020B0306020202040204" pitchFamily="34" charset="0"/>
              </a:rPr>
              <a:t>5</a:t>
            </a:r>
            <a:r>
              <a:rPr lang="en-US" sz="1400" b="1" i="0" dirty="0">
                <a:solidFill>
                  <a:srgbClr val="000000"/>
                </a:solidFill>
                <a:effectLst/>
                <a:latin typeface="Univers Condensed Light" panose="020B0306020202040204" pitchFamily="34" charset="0"/>
              </a:rPr>
              <a:t>. </a:t>
            </a:r>
            <a:r>
              <a:rPr lang="en-US" sz="1400" b="1" dirty="0">
                <a:solidFill>
                  <a:srgbClr val="000000"/>
                </a:solidFill>
                <a:latin typeface="Univers Condensed Light" panose="020B0306020202040204" pitchFamily="34" charset="0"/>
              </a:rPr>
              <a:t>Select “</a:t>
            </a:r>
            <a:r>
              <a:rPr lang="en-US" sz="1400" b="1" dirty="0">
                <a:solidFill>
                  <a:srgbClr val="0070C0"/>
                </a:solidFill>
                <a:latin typeface="Univers Condensed Light" panose="020B0306020202040204" pitchFamily="34" charset="0"/>
              </a:rPr>
              <a:t>Local Certificate Authority (CA)” </a:t>
            </a:r>
            <a:r>
              <a:rPr lang="en-US" sz="1400" b="1" dirty="0">
                <a:solidFill>
                  <a:srgbClr val="000000"/>
                </a:solidFill>
                <a:latin typeface="Univers Condensed Light" panose="020B0306020202040204" pitchFamily="34" charset="0"/>
              </a:rPr>
              <a:t>and input required information and click continue</a:t>
            </a:r>
            <a:r>
              <a:rPr lang="en-US" sz="1400" b="1" dirty="0">
                <a:solidFill>
                  <a:srgbClr val="0070C0"/>
                </a:solidFill>
                <a:latin typeface="Univers Condensed Light" panose="020B0306020202040204" pitchFamily="34" charset="0"/>
              </a:rPr>
              <a:t>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9B2A964-4EF1-4DF2-82FF-4A7C88DAA2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0760" y="1733422"/>
            <a:ext cx="7385430" cy="5010407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9FEB77E-EA53-409C-9907-0653E60DD73B}"/>
              </a:ext>
            </a:extLst>
          </p:cNvPr>
          <p:cNvCxnSpPr>
            <a:cxnSpLocks/>
          </p:cNvCxnSpPr>
          <p:nvPr/>
        </p:nvCxnSpPr>
        <p:spPr>
          <a:xfrm>
            <a:off x="3143250" y="1462496"/>
            <a:ext cx="800100" cy="1366429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19D0FC9-FF7C-4E13-AF20-32E9412F7C9F}"/>
              </a:ext>
            </a:extLst>
          </p:cNvPr>
          <p:cNvSpPr txBox="1"/>
          <p:nvPr/>
        </p:nvSpPr>
        <p:spPr>
          <a:xfrm>
            <a:off x="7496175" y="3776960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i="1" dirty="0">
                <a:solidFill>
                  <a:srgbClr val="000000"/>
                </a:solidFill>
                <a:latin typeface="Univers Condensed Light" panose="020B0306020202040204" pitchFamily="34" charset="0"/>
              </a:rPr>
              <a:t>This is the URL</a:t>
            </a:r>
          </a:p>
        </p:txBody>
      </p:sp>
    </p:spTree>
    <p:extLst>
      <p:ext uri="{BB962C8B-B14F-4D97-AF65-F5344CB8AC3E}">
        <p14:creationId xmlns:p14="http://schemas.microsoft.com/office/powerpoint/2010/main" val="15785445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D7E7B52-08F3-4346-9AC1-CBA787445F1F}"/>
              </a:ext>
            </a:extLst>
          </p:cNvPr>
          <p:cNvSpPr txBox="1"/>
          <p:nvPr/>
        </p:nvSpPr>
        <p:spPr>
          <a:xfrm>
            <a:off x="320515" y="13726"/>
            <a:ext cx="61574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000000"/>
                </a:solidFill>
                <a:latin typeface="Univers Condensed Light" panose="020B0306020202040204" pitchFamily="34" charset="0"/>
              </a:rPr>
              <a:t>2</a:t>
            </a:r>
            <a:r>
              <a:rPr lang="th-TH" sz="4000" dirty="0">
                <a:solidFill>
                  <a:srgbClr val="000000"/>
                </a:solidFill>
                <a:latin typeface="Univers Condensed Light" panose="020B0306020202040204" pitchFamily="34" charset="0"/>
              </a:rPr>
              <a:t>. </a:t>
            </a:r>
            <a:r>
              <a:rPr lang="en-US" sz="4000" dirty="0">
                <a:solidFill>
                  <a:srgbClr val="000000"/>
                </a:solidFill>
                <a:latin typeface="Univers Condensed Light" panose="020B0306020202040204" pitchFamily="34" charset="0"/>
              </a:rPr>
              <a:t>Create Local server certificate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EF334E-7AC3-4E95-B720-E9E89AE6ED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084" y="1568319"/>
            <a:ext cx="6432881" cy="507391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7E6F2EE-33C9-4E3A-8F84-F09FBF96339A}"/>
              </a:ext>
            </a:extLst>
          </p:cNvPr>
          <p:cNvSpPr txBox="1"/>
          <p:nvPr/>
        </p:nvSpPr>
        <p:spPr>
          <a:xfrm>
            <a:off x="838200" y="1106035"/>
            <a:ext cx="855785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i="0" dirty="0">
                <a:solidFill>
                  <a:srgbClr val="000000"/>
                </a:solidFill>
                <a:effectLst/>
                <a:latin typeface="Univers Condensed Light" panose="020B0306020202040204" pitchFamily="34" charset="0"/>
              </a:rPr>
              <a:t>6. Click </a:t>
            </a:r>
            <a:r>
              <a:rPr lang="en-US" sz="1400" b="1" i="0" dirty="0">
                <a:solidFill>
                  <a:srgbClr val="C00000"/>
                </a:solidFill>
                <a:effectLst/>
                <a:latin typeface="Univers Condensed Light" panose="020B0306020202040204" pitchFamily="34" charset="0"/>
              </a:rPr>
              <a:t>Cancel</a:t>
            </a:r>
            <a:r>
              <a:rPr lang="en-US" sz="1400" b="1" i="0" dirty="0">
                <a:solidFill>
                  <a:srgbClr val="000000"/>
                </a:solidFill>
                <a:effectLst/>
                <a:latin typeface="Univers Condensed Light" panose="020B0306020202040204" pitchFamily="34" charset="0"/>
              </a:rPr>
              <a:t> to </a:t>
            </a:r>
            <a:r>
              <a:rPr lang="en-US" sz="1400" b="1" i="0" dirty="0">
                <a:solidFill>
                  <a:srgbClr val="0070C0"/>
                </a:solidFill>
                <a:effectLst/>
                <a:latin typeface="Univers Condensed Light" panose="020B0306020202040204" pitchFamily="34" charset="0"/>
              </a:rPr>
              <a:t>Select Application to assign thi</a:t>
            </a:r>
            <a:r>
              <a:rPr lang="en-US" sz="1400" b="1" dirty="0">
                <a:solidFill>
                  <a:srgbClr val="0070C0"/>
                </a:solidFill>
                <a:latin typeface="Univers Condensed Light" panose="020B0306020202040204" pitchFamily="34" charset="0"/>
              </a:rPr>
              <a:t>s certificate </a:t>
            </a:r>
            <a:r>
              <a:rPr lang="en-US" sz="1400" b="1" i="0" dirty="0">
                <a:solidFill>
                  <a:srgbClr val="C00000"/>
                </a:solidFill>
                <a:effectLst/>
                <a:latin typeface="Univers Condensed Light" panose="020B0306020202040204" pitchFamily="34" charset="0"/>
              </a:rPr>
              <a:t>Later</a:t>
            </a:r>
            <a:endParaRPr lang="en-US" sz="14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89602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D7E7B52-08F3-4346-9AC1-CBA787445F1F}"/>
              </a:ext>
            </a:extLst>
          </p:cNvPr>
          <p:cNvSpPr txBox="1"/>
          <p:nvPr/>
        </p:nvSpPr>
        <p:spPr>
          <a:xfrm>
            <a:off x="320515" y="13726"/>
            <a:ext cx="61574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000000"/>
                </a:solidFill>
                <a:latin typeface="Univers Condensed Light" panose="020B0306020202040204" pitchFamily="34" charset="0"/>
              </a:rPr>
              <a:t>2</a:t>
            </a:r>
            <a:r>
              <a:rPr lang="th-TH" sz="4000" dirty="0">
                <a:solidFill>
                  <a:srgbClr val="000000"/>
                </a:solidFill>
                <a:latin typeface="Univers Condensed Light" panose="020B0306020202040204" pitchFamily="34" charset="0"/>
              </a:rPr>
              <a:t>. </a:t>
            </a:r>
            <a:r>
              <a:rPr lang="en-US" sz="4000" dirty="0">
                <a:solidFill>
                  <a:srgbClr val="000000"/>
                </a:solidFill>
                <a:latin typeface="Univers Condensed Light" panose="020B0306020202040204" pitchFamily="34" charset="0"/>
              </a:rPr>
              <a:t>Create Local server certificate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7E6F2EE-33C9-4E3A-8F84-F09FBF96339A}"/>
              </a:ext>
            </a:extLst>
          </p:cNvPr>
          <p:cNvSpPr txBox="1"/>
          <p:nvPr/>
        </p:nvSpPr>
        <p:spPr>
          <a:xfrm>
            <a:off x="838200" y="1106035"/>
            <a:ext cx="855785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i="0" dirty="0">
                <a:solidFill>
                  <a:srgbClr val="000000"/>
                </a:solidFill>
                <a:effectLst/>
                <a:latin typeface="Univers Condensed Light" panose="020B0306020202040204" pitchFamily="34" charset="0"/>
              </a:rPr>
              <a:t>7. </a:t>
            </a:r>
            <a:r>
              <a:rPr lang="en-US" sz="1400" b="1" dirty="0">
                <a:solidFill>
                  <a:srgbClr val="000000"/>
                </a:solidFill>
                <a:latin typeface="Univers Condensed Light" panose="020B0306020202040204" pitchFamily="34" charset="0"/>
              </a:rPr>
              <a:t>Select “</a:t>
            </a:r>
            <a:r>
              <a:rPr lang="en-US" sz="1400" b="1" dirty="0">
                <a:solidFill>
                  <a:srgbClr val="0070C0"/>
                </a:solidFill>
                <a:latin typeface="Univers Condensed Light" panose="020B0306020202040204" pitchFamily="34" charset="0"/>
              </a:rPr>
              <a:t>Manage Local CA ” </a:t>
            </a:r>
            <a:r>
              <a:rPr lang="en-US" sz="1400" b="1" dirty="0">
                <a:solidFill>
                  <a:srgbClr val="000000"/>
                </a:solidFill>
                <a:latin typeface="Univers Condensed Light" panose="020B0306020202040204" pitchFamily="34" charset="0"/>
              </a:rPr>
              <a:t>on the left-menu and </a:t>
            </a:r>
            <a:r>
              <a:rPr lang="en-US" sz="1400" b="1" dirty="0">
                <a:solidFill>
                  <a:srgbClr val="0070C0"/>
                </a:solidFill>
                <a:latin typeface="Univers Condensed Light" panose="020B0306020202040204" pitchFamily="34" charset="0"/>
              </a:rPr>
              <a:t>View Certificate </a:t>
            </a:r>
            <a:r>
              <a:rPr lang="en-US" sz="1400" b="1" dirty="0">
                <a:solidFill>
                  <a:srgbClr val="000000"/>
                </a:solidFill>
                <a:latin typeface="Univers Condensed Light" panose="020B0306020202040204" pitchFamily="34" charset="0"/>
              </a:rPr>
              <a:t>and Select “</a:t>
            </a:r>
            <a:r>
              <a:rPr lang="en-US" sz="1400" b="1" dirty="0">
                <a:solidFill>
                  <a:srgbClr val="0070C0"/>
                </a:solidFill>
                <a:latin typeface="Univers Condensed Light" panose="020B0306020202040204" pitchFamily="34" charset="0"/>
              </a:rPr>
              <a:t>Sever of client”</a:t>
            </a:r>
            <a:r>
              <a:rPr lang="en-US" sz="1400" b="1" dirty="0">
                <a:solidFill>
                  <a:srgbClr val="000000"/>
                </a:solidFill>
                <a:latin typeface="Univers Condensed Light" panose="020B0306020202040204" pitchFamily="34" charset="0"/>
              </a:rPr>
              <a:t> and click continue</a:t>
            </a:r>
            <a:endParaRPr lang="en-US" sz="1400" b="1" dirty="0">
              <a:solidFill>
                <a:srgbClr val="C000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25AA3F3-C605-4186-8734-2187C80E84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651" y="1526816"/>
            <a:ext cx="3486299" cy="19304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E48537D-4906-47B0-8010-AC2900F802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2875" y="4053019"/>
            <a:ext cx="4203550" cy="263594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2EFF468-9670-4EA5-8773-0411CDF2E222}"/>
              </a:ext>
            </a:extLst>
          </p:cNvPr>
          <p:cNvSpPr txBox="1"/>
          <p:nvPr/>
        </p:nvSpPr>
        <p:spPr>
          <a:xfrm>
            <a:off x="838200" y="3570282"/>
            <a:ext cx="603885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i="1" dirty="0">
                <a:solidFill>
                  <a:srgbClr val="000000"/>
                </a:solidFill>
                <a:latin typeface="Univers Condensed Light" panose="020B0306020202040204" pitchFamily="34" charset="0"/>
              </a:rPr>
              <a:t>New Certificated is created</a:t>
            </a:r>
            <a:endParaRPr lang="en-US" i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B046111-521C-492E-9A94-48984B03A7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7050" y="2931606"/>
            <a:ext cx="4457434" cy="331589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6EF1E88-71F3-4F91-B132-3D4141DB82A5}"/>
              </a:ext>
            </a:extLst>
          </p:cNvPr>
          <p:cNvSpPr txBox="1"/>
          <p:nvPr/>
        </p:nvSpPr>
        <p:spPr>
          <a:xfrm>
            <a:off x="6877050" y="6247502"/>
            <a:ext cx="603885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1" dirty="0">
                <a:solidFill>
                  <a:srgbClr val="000000"/>
                </a:solidFill>
                <a:latin typeface="Univers Condensed Light" panose="020B0306020202040204" pitchFamily="34" charset="0"/>
              </a:rPr>
              <a:t>Link with Local Certificate CA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3609674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D7E7B52-08F3-4346-9AC1-CBA787445F1F}"/>
              </a:ext>
            </a:extLst>
          </p:cNvPr>
          <p:cNvSpPr txBox="1"/>
          <p:nvPr/>
        </p:nvSpPr>
        <p:spPr>
          <a:xfrm>
            <a:off x="320515" y="156601"/>
            <a:ext cx="80057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000000"/>
                </a:solidFill>
                <a:latin typeface="Univers Condensed Light" panose="020B0306020202040204" pitchFamily="34" charset="0"/>
              </a:rPr>
              <a:t>3</a:t>
            </a:r>
            <a:r>
              <a:rPr lang="th-TH" sz="4000" dirty="0">
                <a:solidFill>
                  <a:srgbClr val="000000"/>
                </a:solidFill>
                <a:latin typeface="Univers Condensed Light" panose="020B0306020202040204" pitchFamily="34" charset="0"/>
              </a:rPr>
              <a:t>.</a:t>
            </a:r>
            <a:r>
              <a:rPr lang="en-US" sz="4000" dirty="0">
                <a:solidFill>
                  <a:srgbClr val="000000"/>
                </a:solidFill>
                <a:latin typeface="Univers Condensed Light" panose="020B0306020202040204" pitchFamily="34" charset="0"/>
              </a:rPr>
              <a:t>1</a:t>
            </a:r>
            <a:r>
              <a:rPr lang="th-TH" sz="4000" dirty="0">
                <a:solidFill>
                  <a:srgbClr val="000000"/>
                </a:solidFill>
                <a:latin typeface="Univers Condensed Light" panose="020B0306020202040204" pitchFamily="34" charset="0"/>
              </a:rPr>
              <a:t> </a:t>
            </a:r>
            <a:r>
              <a:rPr lang="en-US" sz="4000" dirty="0">
                <a:solidFill>
                  <a:srgbClr val="000000"/>
                </a:solidFill>
                <a:latin typeface="Univers Condensed Light" panose="020B0306020202040204" pitchFamily="34" charset="0"/>
              </a:rPr>
              <a:t>Enable HTTP Security in Apache server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BAE670-F6E5-44F6-8254-F0F018F65A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325" y="1976099"/>
            <a:ext cx="5105565" cy="447431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6C35791-4DEF-415E-9FCF-96D4A9DD7D4B}"/>
              </a:ext>
            </a:extLst>
          </p:cNvPr>
          <p:cNvSpPr txBox="1"/>
          <p:nvPr/>
        </p:nvSpPr>
        <p:spPr>
          <a:xfrm>
            <a:off x="695325" y="871802"/>
            <a:ext cx="855785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sz="1400" b="1" dirty="0">
                <a:solidFill>
                  <a:srgbClr val="000000"/>
                </a:solidFill>
                <a:latin typeface="Univers Condensed Light" panose="020B0306020202040204" pitchFamily="34" charset="0"/>
              </a:rPr>
              <a:t>Select “</a:t>
            </a:r>
            <a:r>
              <a:rPr lang="en-US" sz="1400" b="1" dirty="0">
                <a:solidFill>
                  <a:srgbClr val="0070C0"/>
                </a:solidFill>
                <a:latin typeface="Univers Condensed Light" panose="020B0306020202040204" pitchFamily="34" charset="0"/>
              </a:rPr>
              <a:t>Security ” </a:t>
            </a:r>
            <a:r>
              <a:rPr lang="en-US" sz="1400" b="1" dirty="0">
                <a:solidFill>
                  <a:srgbClr val="000000"/>
                </a:solidFill>
                <a:latin typeface="Univers Condensed Light" panose="020B0306020202040204" pitchFamily="34" charset="0"/>
              </a:rPr>
              <a:t>on the left-menu and </a:t>
            </a:r>
          </a:p>
          <a:p>
            <a:r>
              <a:rPr lang="en-US" sz="1400" b="1" dirty="0">
                <a:solidFill>
                  <a:srgbClr val="000000"/>
                </a:solidFill>
                <a:latin typeface="Univers Condensed Light" panose="020B0306020202040204" pitchFamily="34" charset="0"/>
              </a:rPr>
              <a:t>             - </a:t>
            </a:r>
            <a:r>
              <a:rPr lang="en-US" sz="1400" b="1" dirty="0">
                <a:solidFill>
                  <a:srgbClr val="0070C0"/>
                </a:solidFill>
                <a:latin typeface="Univers Condensed Light" panose="020B0306020202040204" pitchFamily="34" charset="0"/>
              </a:rPr>
              <a:t> </a:t>
            </a:r>
            <a:r>
              <a:rPr lang="en-US" sz="1400" b="1" dirty="0">
                <a:solidFill>
                  <a:srgbClr val="000000"/>
                </a:solidFill>
                <a:latin typeface="Univers Condensed Light" panose="020B0306020202040204" pitchFamily="34" charset="0"/>
              </a:rPr>
              <a:t>Select SSL “</a:t>
            </a:r>
            <a:r>
              <a:rPr lang="en-US" sz="1400" b="1" dirty="0">
                <a:solidFill>
                  <a:srgbClr val="0070C0"/>
                </a:solidFill>
                <a:latin typeface="Univers Condensed Light" panose="020B0306020202040204" pitchFamily="34" charset="0"/>
              </a:rPr>
              <a:t>Enabled”</a:t>
            </a:r>
            <a:r>
              <a:rPr lang="en-US" sz="1400" b="1" dirty="0">
                <a:solidFill>
                  <a:srgbClr val="000000"/>
                </a:solidFill>
                <a:latin typeface="Univers Condensed Light" panose="020B0306020202040204" pitchFamily="34" charset="0"/>
              </a:rPr>
              <a:t> </a:t>
            </a:r>
          </a:p>
          <a:p>
            <a:r>
              <a:rPr lang="en-US" sz="1400" b="1" dirty="0">
                <a:solidFill>
                  <a:srgbClr val="000000"/>
                </a:solidFill>
                <a:latin typeface="Univers Condensed Light" panose="020B0306020202040204" pitchFamily="34" charset="0"/>
              </a:rPr>
              <a:t>             -  Select Server ID </a:t>
            </a:r>
            <a:br>
              <a:rPr lang="en-US" sz="1400" b="1" dirty="0">
                <a:solidFill>
                  <a:srgbClr val="000000"/>
                </a:solidFill>
                <a:latin typeface="Univers Condensed Light" panose="020B0306020202040204" pitchFamily="34" charset="0"/>
              </a:rPr>
            </a:br>
            <a:r>
              <a:rPr lang="en-US" sz="1400" b="1" dirty="0">
                <a:solidFill>
                  <a:srgbClr val="000000"/>
                </a:solidFill>
                <a:latin typeface="Univers Condensed Light" panose="020B0306020202040204" pitchFamily="34" charset="0"/>
              </a:rPr>
              <a:t>             -  Input HTTPS_PORT (Put in the default port of Application)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3D6B8F5-C7D4-4DAE-9BB6-AB893716F1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1112" y="2833213"/>
            <a:ext cx="5295900" cy="361719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2AD4099-0840-4F35-BEDB-EEE5C8BAE285}"/>
              </a:ext>
            </a:extLst>
          </p:cNvPr>
          <p:cNvSpPr txBox="1"/>
          <p:nvPr/>
        </p:nvSpPr>
        <p:spPr>
          <a:xfrm>
            <a:off x="8477250" y="5300843"/>
            <a:ext cx="603885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1" dirty="0">
                <a:solidFill>
                  <a:srgbClr val="000000"/>
                </a:solidFill>
                <a:latin typeface="Univers Condensed Light" panose="020B0306020202040204" pitchFamily="34" charset="0"/>
              </a:rPr>
              <a:t>Default Port of Application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278815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D7E7B52-08F3-4346-9AC1-CBA787445F1F}"/>
              </a:ext>
            </a:extLst>
          </p:cNvPr>
          <p:cNvSpPr txBox="1"/>
          <p:nvPr/>
        </p:nvSpPr>
        <p:spPr>
          <a:xfrm>
            <a:off x="320515" y="156601"/>
            <a:ext cx="80057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000000"/>
                </a:solidFill>
                <a:latin typeface="Univers Condensed Light" panose="020B0306020202040204" pitchFamily="34" charset="0"/>
              </a:rPr>
              <a:t>3</a:t>
            </a:r>
            <a:r>
              <a:rPr lang="th-TH" sz="4000" dirty="0">
                <a:solidFill>
                  <a:srgbClr val="000000"/>
                </a:solidFill>
                <a:latin typeface="Univers Condensed Light" panose="020B0306020202040204" pitchFamily="34" charset="0"/>
              </a:rPr>
              <a:t>.</a:t>
            </a:r>
            <a:r>
              <a:rPr lang="en-US" sz="4000" dirty="0">
                <a:solidFill>
                  <a:srgbClr val="000000"/>
                </a:solidFill>
                <a:latin typeface="Univers Condensed Light" panose="020B0306020202040204" pitchFamily="34" charset="0"/>
              </a:rPr>
              <a:t>1</a:t>
            </a:r>
            <a:r>
              <a:rPr lang="th-TH" sz="4000" dirty="0">
                <a:solidFill>
                  <a:srgbClr val="000000"/>
                </a:solidFill>
                <a:latin typeface="Univers Condensed Light" panose="020B0306020202040204" pitchFamily="34" charset="0"/>
              </a:rPr>
              <a:t> </a:t>
            </a:r>
            <a:r>
              <a:rPr lang="en-US" sz="4000" dirty="0">
                <a:solidFill>
                  <a:srgbClr val="000000"/>
                </a:solidFill>
                <a:latin typeface="Univers Condensed Light" panose="020B0306020202040204" pitchFamily="34" charset="0"/>
              </a:rPr>
              <a:t>Enable HTTP Security in Apache server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6C35791-4DEF-415E-9FCF-96D4A9DD7D4B}"/>
              </a:ext>
            </a:extLst>
          </p:cNvPr>
          <p:cNvSpPr txBox="1"/>
          <p:nvPr/>
        </p:nvSpPr>
        <p:spPr>
          <a:xfrm>
            <a:off x="695325" y="871802"/>
            <a:ext cx="8557852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0000"/>
                </a:solidFill>
                <a:latin typeface="Univers Condensed Light" panose="020B0306020202040204" pitchFamily="34" charset="0"/>
              </a:rPr>
              <a:t>2. Select “</a:t>
            </a:r>
            <a:r>
              <a:rPr lang="en-US" sz="1400" b="1" dirty="0">
                <a:solidFill>
                  <a:srgbClr val="0070C0"/>
                </a:solidFill>
                <a:latin typeface="Univers Condensed Light" panose="020B0306020202040204" pitchFamily="34" charset="0"/>
              </a:rPr>
              <a:t>Display Configuration File ” </a:t>
            </a:r>
            <a:r>
              <a:rPr lang="en-US" sz="1400" b="1" dirty="0">
                <a:solidFill>
                  <a:srgbClr val="000000"/>
                </a:solidFill>
                <a:latin typeface="Univers Condensed Light" panose="020B0306020202040204" pitchFamily="34" charset="0"/>
              </a:rPr>
              <a:t>on the left-menu and </a:t>
            </a:r>
          </a:p>
          <a:p>
            <a:pPr algn="l"/>
            <a:r>
              <a:rPr lang="en-US" sz="1400" b="1" dirty="0">
                <a:solidFill>
                  <a:srgbClr val="000000"/>
                </a:solidFill>
                <a:latin typeface="Univers Condensed Light" panose="020B0306020202040204" pitchFamily="34" charset="0"/>
              </a:rPr>
              <a:t>   Apache server configuration we now have the following three Apache directives </a:t>
            </a:r>
          </a:p>
          <a:p>
            <a:pPr algn="l"/>
            <a:r>
              <a:rPr lang="en-US" sz="1400" b="1" dirty="0">
                <a:solidFill>
                  <a:srgbClr val="000000"/>
                </a:solidFill>
                <a:latin typeface="Univers Condensed Light" panose="020B0306020202040204" pitchFamily="34" charset="0"/>
              </a:rPr>
              <a:t>                    </a:t>
            </a:r>
            <a:r>
              <a:rPr lang="en-US" sz="1400" b="1" i="1" dirty="0" err="1">
                <a:solidFill>
                  <a:srgbClr val="4EBD4B"/>
                </a:solidFill>
                <a:latin typeface="Univers Condensed Light" panose="020B0306020202040204" pitchFamily="34" charset="0"/>
              </a:rPr>
              <a:t>SSLEngin</a:t>
            </a:r>
            <a:r>
              <a:rPr lang="en-US" sz="1400" b="1" i="1" dirty="0">
                <a:solidFill>
                  <a:srgbClr val="4EBD4B"/>
                </a:solidFill>
                <a:latin typeface="Univers Condensed Light" panose="020B0306020202040204" pitchFamily="34" charset="0"/>
              </a:rPr>
              <a:t> On</a:t>
            </a:r>
          </a:p>
          <a:p>
            <a:pPr algn="l"/>
            <a:r>
              <a:rPr lang="en-US" sz="1400" b="1" i="1" dirty="0">
                <a:solidFill>
                  <a:srgbClr val="4EBD4B"/>
                </a:solidFill>
                <a:latin typeface="Univers Condensed Light" panose="020B0306020202040204" pitchFamily="34" charset="0"/>
              </a:rPr>
              <a:t>                    </a:t>
            </a:r>
            <a:r>
              <a:rPr lang="en-US" sz="1400" b="1" i="1" dirty="0" err="1">
                <a:solidFill>
                  <a:srgbClr val="4EBD4B"/>
                </a:solidFill>
                <a:latin typeface="Univers Condensed Light" panose="020B0306020202040204" pitchFamily="34" charset="0"/>
              </a:rPr>
              <a:t>SSLAppName</a:t>
            </a:r>
            <a:r>
              <a:rPr lang="en-US" sz="1400" b="1" i="1" dirty="0">
                <a:solidFill>
                  <a:srgbClr val="4EBD4B"/>
                </a:solidFill>
                <a:latin typeface="Univers Condensed Light" panose="020B0306020202040204" pitchFamily="34" charset="0"/>
              </a:rPr>
              <a:t> QIBM_HTTP_SERVER_WSERVICE1</a:t>
            </a:r>
          </a:p>
          <a:p>
            <a:pPr algn="l"/>
            <a:r>
              <a:rPr lang="en-US" sz="1400" b="1" i="1" dirty="0">
                <a:solidFill>
                  <a:srgbClr val="4EBD4B"/>
                </a:solidFill>
                <a:latin typeface="Univers Condensed Light" panose="020B0306020202040204" pitchFamily="34" charset="0"/>
              </a:rPr>
              <a:t>                    </a:t>
            </a:r>
            <a:r>
              <a:rPr lang="en-US" sz="1400" b="1" i="1" dirty="0" err="1">
                <a:solidFill>
                  <a:srgbClr val="4EBD4B"/>
                </a:solidFill>
                <a:latin typeface="Univers Condensed Light" panose="020B0306020202040204" pitchFamily="34" charset="0"/>
              </a:rPr>
              <a:t>SetEnv</a:t>
            </a:r>
            <a:r>
              <a:rPr lang="en-US" sz="1400" b="1" i="1" dirty="0">
                <a:solidFill>
                  <a:srgbClr val="4EBD4B"/>
                </a:solidFill>
                <a:latin typeface="Univers Condensed Light" panose="020B0306020202040204" pitchFamily="34" charset="0"/>
              </a:rPr>
              <a:t> HTTPS_PORT 10031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BA3106-8E7F-4B75-BC77-029292A8BA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505" y="2192667"/>
            <a:ext cx="6610690" cy="4508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3551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D7E7B52-08F3-4346-9AC1-CBA787445F1F}"/>
              </a:ext>
            </a:extLst>
          </p:cNvPr>
          <p:cNvSpPr txBox="1"/>
          <p:nvPr/>
        </p:nvSpPr>
        <p:spPr>
          <a:xfrm>
            <a:off x="320515" y="156601"/>
            <a:ext cx="68579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000000"/>
                </a:solidFill>
                <a:latin typeface="Univers Condensed Light" panose="020B0306020202040204" pitchFamily="34" charset="0"/>
              </a:rPr>
              <a:t>3</a:t>
            </a:r>
            <a:r>
              <a:rPr lang="th-TH" sz="4000" dirty="0">
                <a:solidFill>
                  <a:srgbClr val="000000"/>
                </a:solidFill>
                <a:latin typeface="Univers Condensed Light" panose="020B0306020202040204" pitchFamily="34" charset="0"/>
              </a:rPr>
              <a:t>.</a:t>
            </a:r>
            <a:r>
              <a:rPr lang="en-US" sz="4000" dirty="0">
                <a:solidFill>
                  <a:srgbClr val="000000"/>
                </a:solidFill>
                <a:latin typeface="Univers Condensed Light" panose="020B0306020202040204" pitchFamily="34" charset="0"/>
              </a:rPr>
              <a:t>2 Enable SSL in Application server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6C35791-4DEF-415E-9FCF-96D4A9DD7D4B}"/>
              </a:ext>
            </a:extLst>
          </p:cNvPr>
          <p:cNvSpPr txBox="1"/>
          <p:nvPr/>
        </p:nvSpPr>
        <p:spPr>
          <a:xfrm>
            <a:off x="695324" y="871802"/>
            <a:ext cx="10670583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0000"/>
                </a:solidFill>
                <a:latin typeface="Univers Condensed Light" panose="020B0306020202040204" pitchFamily="34" charset="0"/>
              </a:rPr>
              <a:t>For Web Services or  DB2 Web Query or other application are running on WebSphere Application Server 8.5 or later</a:t>
            </a:r>
            <a:br>
              <a:rPr lang="en-US" sz="1400" b="1" dirty="0">
                <a:solidFill>
                  <a:srgbClr val="000000"/>
                </a:solidFill>
                <a:latin typeface="Univers Condensed Light" panose="020B0306020202040204" pitchFamily="34" charset="0"/>
              </a:rPr>
            </a:br>
            <a:r>
              <a:rPr lang="en-US" sz="1400" b="1" dirty="0">
                <a:solidFill>
                  <a:srgbClr val="000000"/>
                </a:solidFill>
                <a:latin typeface="Univers Condensed Light" panose="020B0306020202040204" pitchFamily="34" charset="0"/>
              </a:rPr>
              <a:t>Must manually config SSL at application server</a:t>
            </a:r>
            <a:br>
              <a:rPr lang="en-US" sz="1400" b="1" dirty="0">
                <a:solidFill>
                  <a:srgbClr val="000000"/>
                </a:solidFill>
                <a:latin typeface="Univers Condensed Light" panose="020B0306020202040204" pitchFamily="34" charset="0"/>
              </a:rPr>
            </a:br>
            <a:br>
              <a:rPr lang="en-US" sz="1400" b="1" dirty="0">
                <a:solidFill>
                  <a:srgbClr val="000000"/>
                </a:solidFill>
                <a:latin typeface="Univers Condensed Light" panose="020B0306020202040204" pitchFamily="34" charset="0"/>
              </a:rPr>
            </a:br>
            <a:br>
              <a:rPr lang="en-US" sz="1400" b="1" dirty="0">
                <a:solidFill>
                  <a:srgbClr val="000000"/>
                </a:solidFill>
                <a:latin typeface="Univers Condensed Light" panose="020B0306020202040204" pitchFamily="34" charset="0"/>
              </a:rPr>
            </a:br>
            <a:r>
              <a:rPr lang="en-US" sz="1400" b="1" dirty="0">
                <a:solidFill>
                  <a:srgbClr val="000000"/>
                </a:solidFill>
                <a:latin typeface="Univers Condensed Light" panose="020B0306020202040204" pitchFamily="34" charset="0"/>
              </a:rPr>
              <a:t>Will found web sphere’s error, if missing step enable SSL </a:t>
            </a:r>
          </a:p>
          <a:p>
            <a:endParaRPr lang="en-US" sz="1400" b="1" dirty="0">
              <a:solidFill>
                <a:srgbClr val="000000"/>
              </a:solidFill>
              <a:latin typeface="Univers Condensed Light" panose="020B0306020202040204" pitchFamily="34" charset="0"/>
            </a:endParaRPr>
          </a:p>
          <a:p>
            <a:r>
              <a:rPr lang="en-US" sz="1400" b="1" dirty="0">
                <a:solidFill>
                  <a:srgbClr val="000000"/>
                </a:solidFill>
                <a:latin typeface="Univers Condensed Light" panose="020B0306020202040204" pitchFamily="34" charset="0"/>
              </a:rPr>
              <a:t>Log path: </a:t>
            </a:r>
            <a:r>
              <a:rPr lang="en-US" sz="1400" b="1" dirty="0">
                <a:solidFill>
                  <a:srgbClr val="0070C0"/>
                </a:solidFill>
                <a:latin typeface="Univers Condensed Light" panose="020B0306020202040204" pitchFamily="34" charset="0"/>
              </a:rPr>
              <a:t>Z:\www\{instance}\logs\plugin.txt</a:t>
            </a:r>
          </a:p>
          <a:p>
            <a:endParaRPr lang="en-US" sz="1400" b="1" dirty="0">
              <a:solidFill>
                <a:srgbClr val="000000"/>
              </a:solidFill>
              <a:latin typeface="Univers Condensed Light" panose="020B0306020202040204" pitchFamily="34" charset="0"/>
            </a:endParaRPr>
          </a:p>
          <a:p>
            <a:r>
              <a:rPr lang="en-US" sz="1400" b="1" dirty="0">
                <a:solidFill>
                  <a:srgbClr val="FFC000"/>
                </a:solidFill>
                <a:latin typeface="Univers Condensed Light" panose="020B0306020202040204" pitchFamily="34" charset="0"/>
              </a:rPr>
              <a:t>ERROR: </a:t>
            </a:r>
            <a:r>
              <a:rPr lang="en-US" sz="1400" b="1" dirty="0" err="1">
                <a:solidFill>
                  <a:srgbClr val="FFC000"/>
                </a:solidFill>
                <a:latin typeface="Univers Condensed Light" panose="020B0306020202040204" pitchFamily="34" charset="0"/>
              </a:rPr>
              <a:t>ws_common</a:t>
            </a:r>
            <a:r>
              <a:rPr lang="en-US" sz="1400" b="1" dirty="0">
                <a:solidFill>
                  <a:srgbClr val="FFC000"/>
                </a:solidFill>
                <a:latin typeface="Univers Condensed Light" panose="020B0306020202040204" pitchFamily="34" charset="0"/>
              </a:rPr>
              <a:t>: </a:t>
            </a:r>
            <a:r>
              <a:rPr lang="en-US" sz="1400" b="1" dirty="0" err="1">
                <a:solidFill>
                  <a:srgbClr val="FFC000"/>
                </a:solidFill>
                <a:latin typeface="Univers Condensed Light" panose="020B0306020202040204" pitchFamily="34" charset="0"/>
              </a:rPr>
              <a:t>websphereFindTransport</a:t>
            </a:r>
            <a:r>
              <a:rPr lang="en-US" sz="1400" b="1" dirty="0">
                <a:solidFill>
                  <a:srgbClr val="FFC000"/>
                </a:solidFill>
                <a:latin typeface="Univers Condensed Light" panose="020B0306020202040204" pitchFamily="34" charset="0"/>
              </a:rPr>
              <a:t>: </a:t>
            </a:r>
            <a:r>
              <a:rPr lang="en-US" sz="1400" b="1" dirty="0" err="1">
                <a:solidFill>
                  <a:srgbClr val="FFC000"/>
                </a:solidFill>
                <a:latin typeface="Univers Condensed Light" panose="020B0306020202040204" pitchFamily="34" charset="0"/>
              </a:rPr>
              <a:t>Nosecure</a:t>
            </a:r>
            <a:r>
              <a:rPr lang="en-US" sz="1400" b="1" dirty="0">
                <a:solidFill>
                  <a:srgbClr val="FFC000"/>
                </a:solidFill>
                <a:latin typeface="Univers Condensed Light" panose="020B0306020202040204" pitchFamily="34" charset="0"/>
              </a:rPr>
              <a:t> transports available</a:t>
            </a:r>
          </a:p>
          <a:p>
            <a:r>
              <a:rPr lang="en-US" sz="1400" b="1" dirty="0">
                <a:solidFill>
                  <a:srgbClr val="FFC000"/>
                </a:solidFill>
                <a:latin typeface="Univers Condensed Light" panose="020B0306020202040204" pitchFamily="34" charset="0"/>
              </a:rPr>
              <a:t>ERROR: </a:t>
            </a:r>
            <a:r>
              <a:rPr lang="en-US" sz="1400" b="1" dirty="0" err="1">
                <a:solidFill>
                  <a:srgbClr val="FFC000"/>
                </a:solidFill>
                <a:latin typeface="Univers Condensed Light" panose="020B0306020202040204" pitchFamily="34" charset="0"/>
              </a:rPr>
              <a:t>ws_common</a:t>
            </a:r>
            <a:r>
              <a:rPr lang="en-US" sz="1400" b="1" dirty="0">
                <a:solidFill>
                  <a:srgbClr val="FFC000"/>
                </a:solidFill>
                <a:latin typeface="Univers Condensed Light" panose="020B0306020202040204" pitchFamily="34" charset="0"/>
              </a:rPr>
              <a:t>: </a:t>
            </a:r>
            <a:r>
              <a:rPr lang="en-US" sz="1400" b="1" dirty="0" err="1">
                <a:solidFill>
                  <a:srgbClr val="FFC000"/>
                </a:solidFill>
                <a:latin typeface="Univers Condensed Light" panose="020B0306020202040204" pitchFamily="34" charset="0"/>
              </a:rPr>
              <a:t>websphereWriteRequestReadResponse</a:t>
            </a:r>
            <a:r>
              <a:rPr lang="en-US" sz="1400" b="1" dirty="0">
                <a:solidFill>
                  <a:srgbClr val="FFC000"/>
                </a:solidFill>
                <a:latin typeface="Univers Condensed Light" panose="020B0306020202040204" pitchFamily="34" charset="0"/>
              </a:rPr>
              <a:t>: Failed to find a transport</a:t>
            </a:r>
          </a:p>
          <a:p>
            <a:r>
              <a:rPr lang="en-US" sz="1400" b="1" dirty="0">
                <a:solidFill>
                  <a:srgbClr val="FFC000"/>
                </a:solidFill>
                <a:latin typeface="Univers Condensed Light" panose="020B0306020202040204" pitchFamily="34" charset="0"/>
              </a:rPr>
              <a:t>ERROR: ESI: </a:t>
            </a:r>
            <a:r>
              <a:rPr lang="en-US" sz="1400" b="1" dirty="0" err="1">
                <a:solidFill>
                  <a:srgbClr val="FFC000"/>
                </a:solidFill>
                <a:latin typeface="Univers Condensed Light" panose="020B0306020202040204" pitchFamily="34" charset="0"/>
              </a:rPr>
              <a:t>getResponse</a:t>
            </a:r>
            <a:r>
              <a:rPr lang="en-US" sz="1400" b="1" dirty="0">
                <a:solidFill>
                  <a:srgbClr val="FFC000"/>
                </a:solidFill>
                <a:latin typeface="Univers Condensed Light" panose="020B0306020202040204" pitchFamily="34" charset="0"/>
              </a:rPr>
              <a:t>: failed to get response: </a:t>
            </a:r>
            <a:r>
              <a:rPr lang="en-US" sz="1400" b="1" dirty="0" err="1">
                <a:solidFill>
                  <a:srgbClr val="FFC000"/>
                </a:solidFill>
                <a:latin typeface="Univers Condensed Light" panose="020B0306020202040204" pitchFamily="34" charset="0"/>
              </a:rPr>
              <a:t>rc</a:t>
            </a:r>
            <a:r>
              <a:rPr lang="en-US" sz="1400" b="1" dirty="0">
                <a:solidFill>
                  <a:srgbClr val="FFC000"/>
                </a:solidFill>
                <a:latin typeface="Univers Condensed Light" panose="020B0306020202040204" pitchFamily="34" charset="0"/>
              </a:rPr>
              <a:t> = 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529130-6817-45A9-ABDE-AC5428623E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074" y="3362590"/>
            <a:ext cx="6971428" cy="142857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8830240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2E9D3F3-F66B-43C3-8173-EC6A992F62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074" y="1030171"/>
            <a:ext cx="5242857" cy="274761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D7E7B52-08F3-4346-9AC1-CBA787445F1F}"/>
              </a:ext>
            </a:extLst>
          </p:cNvPr>
          <p:cNvSpPr txBox="1"/>
          <p:nvPr/>
        </p:nvSpPr>
        <p:spPr>
          <a:xfrm>
            <a:off x="320515" y="156601"/>
            <a:ext cx="777809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000000"/>
                </a:solidFill>
                <a:latin typeface="Univers Condensed Light" panose="020B0306020202040204" pitchFamily="34" charset="0"/>
              </a:rPr>
              <a:t>3</a:t>
            </a:r>
            <a:r>
              <a:rPr lang="th-TH" sz="4000" dirty="0">
                <a:solidFill>
                  <a:srgbClr val="000000"/>
                </a:solidFill>
                <a:latin typeface="Univers Condensed Light" panose="020B0306020202040204" pitchFamily="34" charset="0"/>
              </a:rPr>
              <a:t>. </a:t>
            </a:r>
            <a:r>
              <a:rPr lang="en-US" sz="4000" dirty="0">
                <a:solidFill>
                  <a:srgbClr val="000000"/>
                </a:solidFill>
                <a:latin typeface="Univers Condensed Light" panose="020B0306020202040204" pitchFamily="34" charset="0"/>
              </a:rPr>
              <a:t>Enable HTTP Security in Apache server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6C35791-4DEF-415E-9FCF-96D4A9DD7D4B}"/>
              </a:ext>
            </a:extLst>
          </p:cNvPr>
          <p:cNvSpPr txBox="1"/>
          <p:nvPr/>
        </p:nvSpPr>
        <p:spPr>
          <a:xfrm>
            <a:off x="6519726" y="1488703"/>
            <a:ext cx="446633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0000"/>
                </a:solidFill>
                <a:latin typeface="Univers Condensed Light" panose="020B0306020202040204" pitchFamily="34" charset="0"/>
              </a:rPr>
              <a:t>Select </a:t>
            </a:r>
            <a:r>
              <a:rPr lang="en-US" sz="1400" b="1" dirty="0">
                <a:solidFill>
                  <a:srgbClr val="0070C0"/>
                </a:solidFill>
                <a:latin typeface="Univers Condensed Light" panose="020B0306020202040204" pitchFamily="34" charset="0"/>
              </a:rPr>
              <a:t>Application Servers </a:t>
            </a:r>
            <a:r>
              <a:rPr lang="en-US" sz="1400" b="1" dirty="0">
                <a:solidFill>
                  <a:srgbClr val="000000"/>
                </a:solidFill>
                <a:latin typeface="Univers Condensed Light" panose="020B0306020202040204" pitchFamily="34" charset="0"/>
              </a:rPr>
              <a:t>-&gt; select </a:t>
            </a:r>
            <a:r>
              <a:rPr lang="en-US" sz="1400" b="1" dirty="0">
                <a:solidFill>
                  <a:srgbClr val="0070C0"/>
                </a:solidFill>
                <a:latin typeface="Univers Condensed Light" panose="020B0306020202040204" pitchFamily="34" charset="0"/>
              </a:rPr>
              <a:t>Configure SSL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BA10C3B-E0C3-4C06-BD01-9C2CCC34E8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0300" y="2255012"/>
            <a:ext cx="5242857" cy="2757143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8BDC0752-E5E5-4C4F-A439-8F375F0546BB}"/>
              </a:ext>
            </a:extLst>
          </p:cNvPr>
          <p:cNvSpPr/>
          <p:nvPr/>
        </p:nvSpPr>
        <p:spPr>
          <a:xfrm>
            <a:off x="4147243" y="4139700"/>
            <a:ext cx="1924135" cy="151999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8084F04C-1A1A-4A16-924E-31CD3D0FC9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2385" y="3607393"/>
            <a:ext cx="5242857" cy="280952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AA8283C3-DE61-4BBF-A656-EA04300FB3E9}"/>
              </a:ext>
            </a:extLst>
          </p:cNvPr>
          <p:cNvSpPr/>
          <p:nvPr/>
        </p:nvSpPr>
        <p:spPr>
          <a:xfrm>
            <a:off x="7274038" y="5154864"/>
            <a:ext cx="1861415" cy="13498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6299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D7E7B52-08F3-4346-9AC1-CBA787445F1F}"/>
              </a:ext>
            </a:extLst>
          </p:cNvPr>
          <p:cNvSpPr txBox="1"/>
          <p:nvPr/>
        </p:nvSpPr>
        <p:spPr>
          <a:xfrm>
            <a:off x="320515" y="156601"/>
            <a:ext cx="777809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000000"/>
                </a:solidFill>
                <a:latin typeface="Univers Condensed Light" panose="020B0306020202040204" pitchFamily="34" charset="0"/>
              </a:rPr>
              <a:t>3</a:t>
            </a:r>
            <a:r>
              <a:rPr lang="th-TH" sz="4000" dirty="0">
                <a:solidFill>
                  <a:srgbClr val="000000"/>
                </a:solidFill>
                <a:latin typeface="Univers Condensed Light" panose="020B0306020202040204" pitchFamily="34" charset="0"/>
              </a:rPr>
              <a:t>. </a:t>
            </a:r>
            <a:r>
              <a:rPr lang="en-US" sz="4000" dirty="0">
                <a:solidFill>
                  <a:srgbClr val="000000"/>
                </a:solidFill>
                <a:latin typeface="Univers Condensed Light" panose="020B0306020202040204" pitchFamily="34" charset="0"/>
              </a:rPr>
              <a:t>Enable HTTP Security in Apache server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F02BF108-5773-4ECF-9A08-40199931E5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074" y="1030172"/>
            <a:ext cx="5242857" cy="274761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085BFF0F-C4B6-4313-BE1E-275182FBF8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0661" y="2633811"/>
            <a:ext cx="5242857" cy="280476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990B5C9C-1EA6-4A40-9780-8EE379B8A3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9369" y="3958542"/>
            <a:ext cx="5242857" cy="274285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082B22D-5719-4531-94A9-C37E9EB26399}"/>
              </a:ext>
            </a:extLst>
          </p:cNvPr>
          <p:cNvSpPr txBox="1"/>
          <p:nvPr/>
        </p:nvSpPr>
        <p:spPr>
          <a:xfrm>
            <a:off x="6509369" y="1419427"/>
            <a:ext cx="286536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0000"/>
                </a:solidFill>
                <a:latin typeface="Univers Condensed Light" panose="020B0306020202040204" pitchFamily="34" charset="0"/>
              </a:rPr>
              <a:t>Input password of </a:t>
            </a:r>
            <a:r>
              <a:rPr lang="en-US" sz="1400" b="1" dirty="0">
                <a:solidFill>
                  <a:srgbClr val="0070C0"/>
                </a:solidFill>
                <a:latin typeface="Univers Condensed Light" panose="020B0306020202040204" pitchFamily="34" charset="0"/>
              </a:rPr>
              <a:t>*System </a:t>
            </a:r>
            <a:r>
              <a:rPr lang="en-US" sz="1400" b="1" dirty="0">
                <a:solidFill>
                  <a:srgbClr val="000000"/>
                </a:solidFill>
                <a:latin typeface="Univers Condensed Light" panose="020B0306020202040204" pitchFamily="34" charset="0"/>
              </a:rPr>
              <a:t>store</a:t>
            </a:r>
            <a:endParaRPr lang="en-US" sz="1400" b="1" dirty="0">
              <a:solidFill>
                <a:srgbClr val="0070C0"/>
              </a:solidFill>
              <a:latin typeface="Univers Condensed Light" panose="020B030602020204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10BC515-FAA8-44C2-98D4-C0C3A4224232}"/>
              </a:ext>
            </a:extLst>
          </p:cNvPr>
          <p:cNvSpPr/>
          <p:nvPr/>
        </p:nvSpPr>
        <p:spPr>
          <a:xfrm>
            <a:off x="4374660" y="4083738"/>
            <a:ext cx="1549774" cy="151999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5C8B357-F095-41B7-99EF-D192CBAF4CE5}"/>
              </a:ext>
            </a:extLst>
          </p:cNvPr>
          <p:cNvSpPr/>
          <p:nvPr/>
        </p:nvSpPr>
        <p:spPr>
          <a:xfrm>
            <a:off x="5035874" y="5142344"/>
            <a:ext cx="1181027" cy="151999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8EE604A-0B58-439C-B90E-81A194B591CA}"/>
              </a:ext>
            </a:extLst>
          </p:cNvPr>
          <p:cNvSpPr/>
          <p:nvPr/>
        </p:nvSpPr>
        <p:spPr>
          <a:xfrm>
            <a:off x="7606593" y="5294343"/>
            <a:ext cx="1181027" cy="151999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1B90EED-6BD7-41B5-8545-26BFADAB7AA5}"/>
              </a:ext>
            </a:extLst>
          </p:cNvPr>
          <p:cNvSpPr txBox="1"/>
          <p:nvPr/>
        </p:nvSpPr>
        <p:spPr>
          <a:xfrm>
            <a:off x="8593118" y="3063005"/>
            <a:ext cx="286536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0000"/>
                </a:solidFill>
                <a:latin typeface="Univers Condensed Light" panose="020B0306020202040204" pitchFamily="34" charset="0"/>
              </a:rPr>
              <a:t>Select </a:t>
            </a:r>
            <a:r>
              <a:rPr lang="en-US" sz="1400" b="1" dirty="0">
                <a:solidFill>
                  <a:srgbClr val="0070C0"/>
                </a:solidFill>
                <a:latin typeface="Univers Condensed Light" panose="020B0306020202040204" pitchFamily="34" charset="0"/>
              </a:rPr>
              <a:t>Local digital certificated</a:t>
            </a:r>
          </a:p>
        </p:txBody>
      </p:sp>
    </p:spTree>
    <p:extLst>
      <p:ext uri="{BB962C8B-B14F-4D97-AF65-F5344CB8AC3E}">
        <p14:creationId xmlns:p14="http://schemas.microsoft.com/office/powerpoint/2010/main" val="7136420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DDFF833F-E60C-4F17-A5B9-0E0382DBD5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836" y="1025410"/>
            <a:ext cx="5238095" cy="275238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D7E7B52-08F3-4346-9AC1-CBA787445F1F}"/>
              </a:ext>
            </a:extLst>
          </p:cNvPr>
          <p:cNvSpPr txBox="1"/>
          <p:nvPr/>
        </p:nvSpPr>
        <p:spPr>
          <a:xfrm>
            <a:off x="320515" y="156601"/>
            <a:ext cx="777809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000000"/>
                </a:solidFill>
                <a:latin typeface="Univers Condensed Light" panose="020B0306020202040204" pitchFamily="34" charset="0"/>
              </a:rPr>
              <a:t>3</a:t>
            </a:r>
            <a:r>
              <a:rPr lang="th-TH" sz="4000" dirty="0">
                <a:solidFill>
                  <a:srgbClr val="000000"/>
                </a:solidFill>
                <a:latin typeface="Univers Condensed Light" panose="020B0306020202040204" pitchFamily="34" charset="0"/>
              </a:rPr>
              <a:t>. </a:t>
            </a:r>
            <a:r>
              <a:rPr lang="en-US" sz="4000" dirty="0">
                <a:solidFill>
                  <a:srgbClr val="000000"/>
                </a:solidFill>
                <a:latin typeface="Univers Condensed Light" panose="020B0306020202040204" pitchFamily="34" charset="0"/>
              </a:rPr>
              <a:t>Enable HTTP Security in Apache server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B5A0D4E2-9946-4059-848B-E3AA7006A1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0537" y="2813430"/>
            <a:ext cx="5242857" cy="273809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6F849F42-9549-40E1-A6ED-99403C338FA1}"/>
              </a:ext>
            </a:extLst>
          </p:cNvPr>
          <p:cNvSpPr/>
          <p:nvPr/>
        </p:nvSpPr>
        <p:spPr>
          <a:xfrm>
            <a:off x="2009097" y="2325600"/>
            <a:ext cx="1272488" cy="203955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C1F43EA-2D94-4BC9-9015-E480A046A419}"/>
              </a:ext>
            </a:extLst>
          </p:cNvPr>
          <p:cNvSpPr/>
          <p:nvPr/>
        </p:nvSpPr>
        <p:spPr>
          <a:xfrm>
            <a:off x="3733924" y="4080499"/>
            <a:ext cx="1496102" cy="53423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28F8D25-5FFB-4085-A6BA-07D27207333D}"/>
              </a:ext>
            </a:extLst>
          </p:cNvPr>
          <p:cNvSpPr txBox="1"/>
          <p:nvPr/>
        </p:nvSpPr>
        <p:spPr>
          <a:xfrm>
            <a:off x="7871411" y="4039837"/>
            <a:ext cx="34004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0000"/>
                </a:solidFill>
                <a:latin typeface="Univers Condensed Light" panose="020B0306020202040204" pitchFamily="34" charset="0"/>
              </a:rPr>
              <a:t>Click </a:t>
            </a:r>
            <a:r>
              <a:rPr lang="en-US" sz="1400" b="1" dirty="0">
                <a:solidFill>
                  <a:srgbClr val="0070C0"/>
                </a:solidFill>
                <a:latin typeface="Univers Condensed Light" panose="020B0306020202040204" pitchFamily="34" charset="0"/>
              </a:rPr>
              <a:t>Finish </a:t>
            </a:r>
            <a:r>
              <a:rPr lang="en-US" sz="1400" b="1" dirty="0">
                <a:latin typeface="Univers Condensed Light" panose="020B0306020202040204" pitchFamily="34" charset="0"/>
              </a:rPr>
              <a:t>and </a:t>
            </a:r>
            <a:r>
              <a:rPr lang="en-US" sz="1400" b="1" dirty="0">
                <a:solidFill>
                  <a:srgbClr val="0070C0"/>
                </a:solidFill>
                <a:latin typeface="Univers Condensed Light" panose="020B0306020202040204" pitchFamily="34" charset="0"/>
              </a:rPr>
              <a:t>restart</a:t>
            </a:r>
            <a:r>
              <a:rPr lang="en-US" sz="1400" b="1" dirty="0">
                <a:latin typeface="Univers Condensed Light" panose="020B0306020202040204" pitchFamily="34" charset="0"/>
              </a:rPr>
              <a:t> Application server once</a:t>
            </a:r>
          </a:p>
        </p:txBody>
      </p:sp>
    </p:spTree>
    <p:extLst>
      <p:ext uri="{BB962C8B-B14F-4D97-AF65-F5344CB8AC3E}">
        <p14:creationId xmlns:p14="http://schemas.microsoft.com/office/powerpoint/2010/main" val="29833690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6DC074-1473-4B57-BBB7-A4B466F482EA}"/>
              </a:ext>
            </a:extLst>
          </p:cNvPr>
          <p:cNvSpPr txBox="1"/>
          <p:nvPr/>
        </p:nvSpPr>
        <p:spPr>
          <a:xfrm>
            <a:off x="2211783" y="5164133"/>
            <a:ext cx="393088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Univers Condensed Light" panose="020B0306020202040204" pitchFamily="34" charset="0"/>
              </a:rPr>
              <a:t>2. *SYSTEM</a:t>
            </a:r>
          </a:p>
          <a:p>
            <a:r>
              <a:rPr lang="en-US" dirty="0">
                <a:latin typeface="Univers Condensed Light" panose="020B0306020202040204" pitchFamily="34" charset="0"/>
              </a:rPr>
              <a:t>          </a:t>
            </a:r>
            <a:r>
              <a:rPr lang="en-US" dirty="0">
                <a:solidFill>
                  <a:srgbClr val="000000"/>
                </a:solidFill>
                <a:latin typeface="Univers Condensed Light" panose="020B0306020202040204" pitchFamily="34" charset="0"/>
              </a:rPr>
              <a:t>Local server certificate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DE108D-02FA-4FA4-B84C-A746B1BA1BDF}"/>
              </a:ext>
            </a:extLst>
          </p:cNvPr>
          <p:cNvSpPr txBox="1"/>
          <p:nvPr/>
        </p:nvSpPr>
        <p:spPr>
          <a:xfrm>
            <a:off x="2133938" y="3054777"/>
            <a:ext cx="45079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Univers Condensed Light" panose="020B0306020202040204" pitchFamily="34" charset="0"/>
              </a:rPr>
              <a:t>1. </a:t>
            </a:r>
            <a:r>
              <a:rPr lang="en-US" i="0" dirty="0">
                <a:solidFill>
                  <a:srgbClr val="000000"/>
                </a:solidFill>
                <a:effectLst/>
                <a:latin typeface="Univers Condensed Light" panose="020B0306020202040204" pitchFamily="34" charset="0"/>
              </a:rPr>
              <a:t>Local Certificate Authority (CA)</a:t>
            </a:r>
            <a:endParaRPr lang="en-US" dirty="0">
              <a:latin typeface="Univers Condensed Light" panose="020B030602020204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ECFD903-C9F1-4721-89C7-56B8EDE4C6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4726" y="3776278"/>
            <a:ext cx="2452354" cy="122975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BA1DEDD-3ACD-48FE-88A6-1AE824D61D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7179" y="3561225"/>
            <a:ext cx="3893506" cy="1544290"/>
          </a:xfrm>
          <a:prstGeom prst="rect">
            <a:avLst/>
          </a:prstGeom>
        </p:spPr>
      </p:pic>
      <p:pic>
        <p:nvPicPr>
          <p:cNvPr id="1030" name="Picture 6" descr="Ssl Certificate Icon #275893 - Free Icons Library">
            <a:extLst>
              <a:ext uri="{FF2B5EF4-FFF2-40B4-BE49-F238E27FC236}">
                <a16:creationId xmlns:a16="http://schemas.microsoft.com/office/drawing/2014/main" id="{6D63B5D9-1B09-41F2-AE88-40545BE2BE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8293" y="3174223"/>
            <a:ext cx="451514" cy="376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Certificate, Key icon">
            <a:extLst>
              <a:ext uri="{FF2B5EF4-FFF2-40B4-BE49-F238E27FC236}">
                <a16:creationId xmlns:a16="http://schemas.microsoft.com/office/drawing/2014/main" id="{ED89B73E-F509-4A85-B2ED-161E117259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3518" y="5172409"/>
            <a:ext cx="584776" cy="584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2A4D8669-3C74-4ACD-ACD0-3E51EDF07301}"/>
              </a:ext>
            </a:extLst>
          </p:cNvPr>
          <p:cNvSpPr txBox="1"/>
          <p:nvPr/>
        </p:nvSpPr>
        <p:spPr>
          <a:xfrm>
            <a:off x="3022231" y="6073805"/>
            <a:ext cx="312043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400" dirty="0">
                <a:solidFill>
                  <a:srgbClr val="000000"/>
                </a:solidFill>
                <a:latin typeface="Univers Condensed Light" panose="020B0306020202040204" pitchFamily="34" charset="0"/>
              </a:rPr>
              <a:t>Creating a Local server certificate</a:t>
            </a:r>
          </a:p>
          <a:p>
            <a:pPr algn="l"/>
            <a:r>
              <a:rPr lang="en-US" sz="1400" dirty="0">
                <a:solidFill>
                  <a:srgbClr val="000000"/>
                </a:solidFill>
                <a:latin typeface="Univers Condensed Light" panose="020B0306020202040204" pitchFamily="34" charset="0"/>
              </a:rPr>
              <a:t>inside an existing *SYSTEM store with an existing Local Certificate Authority (CA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CB5A4F4B-C5CF-4B0D-B055-A8E88C18A4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37179" y="5313875"/>
            <a:ext cx="4175750" cy="1245479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724B67A-9091-4DDA-8B1A-33B91B997928}"/>
              </a:ext>
            </a:extLst>
          </p:cNvPr>
          <p:cNvSpPr txBox="1"/>
          <p:nvPr/>
        </p:nvSpPr>
        <p:spPr>
          <a:xfrm>
            <a:off x="320515" y="13726"/>
            <a:ext cx="28616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Univers Condensed Light" panose="020B0306020202040204" pitchFamily="34" charset="0"/>
              </a:rPr>
              <a:t>How to HTTPS</a:t>
            </a:r>
          </a:p>
        </p:txBody>
      </p:sp>
      <p:pic>
        <p:nvPicPr>
          <p:cNvPr id="32" name="Picture 6" descr="Ssl Certificate Icon #275893 - Free Icons Library">
            <a:extLst>
              <a:ext uri="{FF2B5EF4-FFF2-40B4-BE49-F238E27FC236}">
                <a16:creationId xmlns:a16="http://schemas.microsoft.com/office/drawing/2014/main" id="{A2C80816-2F11-442F-B795-A1A5EA1066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571" y="1026299"/>
            <a:ext cx="1023236" cy="852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4DEF26F-02AF-481E-84C0-3598FCD2F7B5}"/>
              </a:ext>
            </a:extLst>
          </p:cNvPr>
          <p:cNvCxnSpPr>
            <a:cxnSpLocks/>
            <a:stCxn id="32" idx="3"/>
            <a:endCxn id="40" idx="1"/>
          </p:cNvCxnSpPr>
          <p:nvPr/>
        </p:nvCxnSpPr>
        <p:spPr>
          <a:xfrm>
            <a:off x="2069807" y="1452648"/>
            <a:ext cx="2737272" cy="773369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Picture 10" descr="Certificate, Key icon">
            <a:extLst>
              <a:ext uri="{FF2B5EF4-FFF2-40B4-BE49-F238E27FC236}">
                <a16:creationId xmlns:a16="http://schemas.microsoft.com/office/drawing/2014/main" id="{BECE9010-C06F-4672-AEB0-4B2A6A19AE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7079" y="1655837"/>
            <a:ext cx="1140360" cy="1140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ADA97A29-4DFC-4617-A8F6-7E045883D9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4646" y="339571"/>
            <a:ext cx="1307037" cy="653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F8AB270B-CC55-453D-AD97-126847C23A45}"/>
              </a:ext>
            </a:extLst>
          </p:cNvPr>
          <p:cNvSpPr txBox="1"/>
          <p:nvPr/>
        </p:nvSpPr>
        <p:spPr>
          <a:xfrm>
            <a:off x="929447" y="1800521"/>
            <a:ext cx="240898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i="0" dirty="0">
                <a:solidFill>
                  <a:srgbClr val="000000"/>
                </a:solidFill>
                <a:effectLst/>
                <a:latin typeface="Univers Condensed Light" panose="020B0306020202040204" pitchFamily="34" charset="0"/>
              </a:rPr>
              <a:t>1. Create Local Certificate Authority (CA)</a:t>
            </a:r>
            <a:endParaRPr lang="en-US" sz="1400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3E01B75-D8D5-4F62-A1C7-276A0141C3DF}"/>
              </a:ext>
            </a:extLst>
          </p:cNvPr>
          <p:cNvSpPr txBox="1"/>
          <p:nvPr/>
        </p:nvSpPr>
        <p:spPr>
          <a:xfrm>
            <a:off x="4807079" y="2646479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Univers Condensed Light" panose="020B0306020202040204" pitchFamily="34" charset="0"/>
              </a:rPr>
              <a:t>2</a:t>
            </a:r>
            <a:r>
              <a:rPr lang="th-TH" sz="1400" dirty="0">
                <a:solidFill>
                  <a:srgbClr val="000000"/>
                </a:solidFill>
                <a:latin typeface="Univers Condensed Light" panose="020B0306020202040204" pitchFamily="34" charset="0"/>
              </a:rPr>
              <a:t>. </a:t>
            </a:r>
            <a:r>
              <a:rPr lang="en-US" sz="1400" dirty="0">
                <a:solidFill>
                  <a:srgbClr val="000000"/>
                </a:solidFill>
                <a:latin typeface="Univers Condensed Light" panose="020B0306020202040204" pitchFamily="34" charset="0"/>
              </a:rPr>
              <a:t>Create Local server certificate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1EF1F56-0DF9-411A-8A49-9BBA24D8DAD2}"/>
              </a:ext>
            </a:extLst>
          </p:cNvPr>
          <p:cNvSpPr txBox="1"/>
          <p:nvPr/>
        </p:nvSpPr>
        <p:spPr>
          <a:xfrm>
            <a:off x="7101647" y="2084293"/>
            <a:ext cx="2034280" cy="523220"/>
          </a:xfrm>
          <a:prstGeom prst="rect">
            <a:avLst/>
          </a:prstGeom>
          <a:solidFill>
            <a:srgbClr val="FF9933"/>
          </a:solidFill>
        </p:spPr>
        <p:txBody>
          <a:bodyPr wrap="square">
            <a:spAutoFit/>
          </a:bodyPr>
          <a:lstStyle/>
          <a:p>
            <a:r>
              <a:rPr lang="en-US" sz="1400" i="0" dirty="0">
                <a:solidFill>
                  <a:schemeClr val="bg1"/>
                </a:solidFill>
                <a:effectLst/>
                <a:latin typeface="Univers Condensed Light" panose="020B0306020202040204" pitchFamily="34" charset="0"/>
              </a:rPr>
              <a:t>4</a:t>
            </a:r>
            <a:r>
              <a:rPr lang="th-TH" sz="1400" i="0" dirty="0">
                <a:solidFill>
                  <a:schemeClr val="bg1"/>
                </a:solidFill>
                <a:effectLst/>
                <a:latin typeface="Univers Condensed Light" panose="020B0306020202040204" pitchFamily="34" charset="0"/>
              </a:rPr>
              <a:t>. </a:t>
            </a:r>
            <a:r>
              <a:rPr lang="en-US" sz="1400" i="0" dirty="0">
                <a:solidFill>
                  <a:schemeClr val="bg1"/>
                </a:solidFill>
                <a:effectLst/>
                <a:latin typeface="Univers Condensed Light" panose="020B0306020202040204" pitchFamily="34" charset="0"/>
              </a:rPr>
              <a:t>Assign Certificate to Server Application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022F4BBA-0A16-453A-B0E6-2B9851B67C49}"/>
              </a:ext>
            </a:extLst>
          </p:cNvPr>
          <p:cNvCxnSpPr>
            <a:cxnSpLocks/>
            <a:stCxn id="40" idx="3"/>
            <a:endCxn id="53" idx="1"/>
          </p:cNvCxnSpPr>
          <p:nvPr/>
        </p:nvCxnSpPr>
        <p:spPr>
          <a:xfrm>
            <a:off x="5947439" y="2226017"/>
            <a:ext cx="1154208" cy="119886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0DF23666-1589-4AE4-85AF-FD63CC8E4E12}"/>
              </a:ext>
            </a:extLst>
          </p:cNvPr>
          <p:cNvSpPr txBox="1"/>
          <p:nvPr/>
        </p:nvSpPr>
        <p:spPr>
          <a:xfrm>
            <a:off x="7097875" y="1254936"/>
            <a:ext cx="2038052" cy="307777"/>
          </a:xfrm>
          <a:prstGeom prst="rect">
            <a:avLst/>
          </a:prstGeom>
          <a:solidFill>
            <a:srgbClr val="4EBD4B"/>
          </a:solidFill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Univers Condensed Light" panose="020B0306020202040204" pitchFamily="34" charset="0"/>
              </a:rPr>
              <a:t>3</a:t>
            </a:r>
            <a:r>
              <a:rPr lang="th-TH" sz="1400" dirty="0">
                <a:solidFill>
                  <a:schemeClr val="bg1"/>
                </a:solidFill>
                <a:latin typeface="Univers Condensed Light" panose="020B0306020202040204" pitchFamily="34" charset="0"/>
              </a:rPr>
              <a:t>.</a:t>
            </a:r>
            <a:r>
              <a:rPr lang="en-US" sz="1400" dirty="0">
                <a:solidFill>
                  <a:schemeClr val="bg1"/>
                </a:solidFill>
                <a:latin typeface="Univers Condensed Light" panose="020B0306020202040204" pitchFamily="34" charset="0"/>
              </a:rPr>
              <a:t>1</a:t>
            </a:r>
            <a:r>
              <a:rPr lang="th-TH" sz="1400" dirty="0">
                <a:solidFill>
                  <a:schemeClr val="bg1"/>
                </a:solidFill>
                <a:latin typeface="Univers Condensed Light" panose="020B0306020202040204" pitchFamily="34" charset="0"/>
              </a:rPr>
              <a:t> </a:t>
            </a:r>
            <a:r>
              <a:rPr lang="en-US" sz="1400" dirty="0">
                <a:solidFill>
                  <a:schemeClr val="bg1"/>
                </a:solidFill>
                <a:latin typeface="Univers Condensed Light" panose="020B0306020202040204" pitchFamily="34" charset="0"/>
              </a:rPr>
              <a:t>Enable HTTP Security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C9A58A32-FD27-47D7-BD73-51E44A09A8A1}"/>
              </a:ext>
            </a:extLst>
          </p:cNvPr>
          <p:cNvCxnSpPr>
            <a:cxnSpLocks/>
            <a:stCxn id="59" idx="2"/>
            <a:endCxn id="53" idx="0"/>
          </p:cNvCxnSpPr>
          <p:nvPr/>
        </p:nvCxnSpPr>
        <p:spPr>
          <a:xfrm>
            <a:off x="8116901" y="1562713"/>
            <a:ext cx="1886" cy="521580"/>
          </a:xfrm>
          <a:prstGeom prst="straightConnector1">
            <a:avLst/>
          </a:prstGeom>
          <a:ln w="38100">
            <a:solidFill>
              <a:srgbClr val="FF99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871EDF41-3334-4BFD-B2C2-B790B4B7266D}"/>
              </a:ext>
            </a:extLst>
          </p:cNvPr>
          <p:cNvCxnSpPr>
            <a:cxnSpLocks/>
          </p:cNvCxnSpPr>
          <p:nvPr/>
        </p:nvCxnSpPr>
        <p:spPr>
          <a:xfrm flipV="1">
            <a:off x="2103361" y="649361"/>
            <a:ext cx="4994514" cy="649399"/>
          </a:xfrm>
          <a:prstGeom prst="straightConnector1">
            <a:avLst/>
          </a:prstGeom>
          <a:ln w="38100">
            <a:solidFill>
              <a:srgbClr val="FF99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7C87DA14-1378-44C5-86DA-746D6B288F94}"/>
              </a:ext>
            </a:extLst>
          </p:cNvPr>
          <p:cNvSpPr txBox="1"/>
          <p:nvPr/>
        </p:nvSpPr>
        <p:spPr>
          <a:xfrm>
            <a:off x="7131428" y="512443"/>
            <a:ext cx="1726821" cy="307777"/>
          </a:xfrm>
          <a:prstGeom prst="rect">
            <a:avLst/>
          </a:prstGeom>
          <a:solidFill>
            <a:srgbClr val="FF9933"/>
          </a:solidFill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Univers Condensed Light" panose="020B0306020202040204" pitchFamily="34" charset="0"/>
              </a:rPr>
              <a:t>5</a:t>
            </a:r>
            <a:r>
              <a:rPr lang="th-TH" sz="1400" dirty="0">
                <a:solidFill>
                  <a:schemeClr val="bg1"/>
                </a:solidFill>
                <a:latin typeface="Univers Condensed Light" panose="020B0306020202040204" pitchFamily="34" charset="0"/>
              </a:rPr>
              <a:t>.</a:t>
            </a:r>
            <a:r>
              <a:rPr lang="en-US" sz="1400" dirty="0">
                <a:solidFill>
                  <a:schemeClr val="bg1"/>
                </a:solidFill>
                <a:latin typeface="Univers Condensed Light" panose="020B0306020202040204" pitchFamily="34" charset="0"/>
              </a:rPr>
              <a:t>Install CA to PC (.CRT)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EB99E001-2C73-4F59-A01B-9C720672C3DF}"/>
              </a:ext>
            </a:extLst>
          </p:cNvPr>
          <p:cNvCxnSpPr>
            <a:cxnSpLocks/>
            <a:stCxn id="68" idx="3"/>
            <a:endCxn id="1036" idx="1"/>
          </p:cNvCxnSpPr>
          <p:nvPr/>
        </p:nvCxnSpPr>
        <p:spPr>
          <a:xfrm flipV="1">
            <a:off x="8858249" y="666331"/>
            <a:ext cx="516397" cy="1"/>
          </a:xfrm>
          <a:prstGeom prst="straightConnector1">
            <a:avLst/>
          </a:prstGeom>
          <a:ln w="38100">
            <a:solidFill>
              <a:srgbClr val="FF99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651F869B-E85E-44D2-98F6-ED97C6F54604}"/>
              </a:ext>
            </a:extLst>
          </p:cNvPr>
          <p:cNvSpPr txBox="1"/>
          <p:nvPr/>
        </p:nvSpPr>
        <p:spPr>
          <a:xfrm>
            <a:off x="5047772" y="1531555"/>
            <a:ext cx="65897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0000"/>
                </a:solidFill>
                <a:latin typeface="Univers Condensed Light" panose="020B0306020202040204" pitchFamily="34" charset="0"/>
              </a:rPr>
              <a:t>Server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3731E51B-67A0-45AB-B3ED-851F764495C6}"/>
              </a:ext>
            </a:extLst>
          </p:cNvPr>
          <p:cNvSpPr txBox="1"/>
          <p:nvPr/>
        </p:nvSpPr>
        <p:spPr>
          <a:xfrm>
            <a:off x="5026688" y="491302"/>
            <a:ext cx="65897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0000"/>
                </a:solidFill>
                <a:latin typeface="Univers Condensed Light" panose="020B0306020202040204" pitchFamily="34" charset="0"/>
              </a:rPr>
              <a:t>Client</a:t>
            </a:r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AE2001FE-81D5-42B9-BB71-88EC366E0A8A}"/>
              </a:ext>
            </a:extLst>
          </p:cNvPr>
          <p:cNvCxnSpPr>
            <a:cxnSpLocks/>
            <a:endCxn id="59" idx="1"/>
          </p:cNvCxnSpPr>
          <p:nvPr/>
        </p:nvCxnSpPr>
        <p:spPr>
          <a:xfrm flipV="1">
            <a:off x="5947439" y="1408825"/>
            <a:ext cx="1150436" cy="675472"/>
          </a:xfrm>
          <a:prstGeom prst="straightConnector1">
            <a:avLst/>
          </a:prstGeom>
          <a:ln w="38100">
            <a:solidFill>
              <a:srgbClr val="FF99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405982F4-FC19-4C2C-BD46-28FB5CD008E8}"/>
              </a:ext>
            </a:extLst>
          </p:cNvPr>
          <p:cNvSpPr txBox="1"/>
          <p:nvPr/>
        </p:nvSpPr>
        <p:spPr>
          <a:xfrm>
            <a:off x="8236260" y="1499538"/>
            <a:ext cx="2498554" cy="307777"/>
          </a:xfrm>
          <a:prstGeom prst="rect">
            <a:avLst/>
          </a:prstGeom>
          <a:solidFill>
            <a:srgbClr val="4EBD4B"/>
          </a:solidFill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Univers Condensed Light" panose="020B0306020202040204" pitchFamily="34" charset="0"/>
              </a:rPr>
              <a:t>3</a:t>
            </a:r>
            <a:r>
              <a:rPr lang="th-TH" sz="1400" dirty="0">
                <a:solidFill>
                  <a:schemeClr val="bg1"/>
                </a:solidFill>
                <a:latin typeface="Univers Condensed Light" panose="020B0306020202040204" pitchFamily="34" charset="0"/>
              </a:rPr>
              <a:t>. </a:t>
            </a:r>
            <a:r>
              <a:rPr lang="en-US" sz="1400" dirty="0">
                <a:solidFill>
                  <a:schemeClr val="bg1"/>
                </a:solidFill>
                <a:latin typeface="Univers Condensed Light" panose="020B0306020202040204" pitchFamily="34" charset="0"/>
              </a:rPr>
              <a:t>2 Enable SSL in App. Server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47200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D7E7B52-08F3-4346-9AC1-CBA787445F1F}"/>
              </a:ext>
            </a:extLst>
          </p:cNvPr>
          <p:cNvSpPr txBox="1"/>
          <p:nvPr/>
        </p:nvSpPr>
        <p:spPr>
          <a:xfrm>
            <a:off x="320515" y="144349"/>
            <a:ext cx="786625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000000"/>
                </a:solidFill>
                <a:latin typeface="Univers Condensed Light" panose="020B0306020202040204" pitchFamily="34" charset="0"/>
              </a:rPr>
              <a:t>4</a:t>
            </a:r>
            <a:r>
              <a:rPr lang="th-TH" sz="4000" dirty="0">
                <a:solidFill>
                  <a:srgbClr val="000000"/>
                </a:solidFill>
                <a:latin typeface="Univers Condensed Light" panose="020B0306020202040204" pitchFamily="34" charset="0"/>
              </a:rPr>
              <a:t>. </a:t>
            </a:r>
            <a:r>
              <a:rPr lang="en-US" sz="4000" dirty="0">
                <a:solidFill>
                  <a:srgbClr val="000000"/>
                </a:solidFill>
                <a:latin typeface="Univers Condensed Light" panose="020B0306020202040204" pitchFamily="34" charset="0"/>
              </a:rPr>
              <a:t>Assign certificate to Server Application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000CAF-4C35-408C-942E-0879DC8039F7}"/>
              </a:ext>
            </a:extLst>
          </p:cNvPr>
          <p:cNvSpPr txBox="1"/>
          <p:nvPr/>
        </p:nvSpPr>
        <p:spPr>
          <a:xfrm>
            <a:off x="1034222" y="1000017"/>
            <a:ext cx="580472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i="0" dirty="0">
                <a:solidFill>
                  <a:srgbClr val="000000"/>
                </a:solidFill>
                <a:effectLst/>
                <a:latin typeface="Univers Condensed Light" panose="020B0306020202040204" pitchFamily="34" charset="0"/>
              </a:rPr>
              <a:t>1. Select a Certificate Store with </a:t>
            </a:r>
            <a:r>
              <a:rPr lang="en-US" sz="1400" b="1" i="0" dirty="0">
                <a:solidFill>
                  <a:srgbClr val="0070C0"/>
                </a:solidFill>
                <a:effectLst/>
                <a:latin typeface="Univers Condensed Light" panose="020B0306020202040204" pitchFamily="34" charset="0"/>
              </a:rPr>
              <a:t>*SYSTEM </a:t>
            </a:r>
            <a:r>
              <a:rPr lang="en-US" sz="1400" b="1" dirty="0">
                <a:solidFill>
                  <a:srgbClr val="000000"/>
                </a:solidFill>
                <a:latin typeface="Univers Condensed Light" panose="020B0306020202040204" pitchFamily="34" charset="0"/>
              </a:rPr>
              <a:t>and click continue</a:t>
            </a:r>
            <a:endParaRPr lang="en-US" sz="1400" b="1" dirty="0">
              <a:solidFill>
                <a:srgbClr val="0070C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9F0DB2-2355-4C19-B74D-54CA7666F859}"/>
              </a:ext>
            </a:extLst>
          </p:cNvPr>
          <p:cNvSpPr txBox="1"/>
          <p:nvPr/>
        </p:nvSpPr>
        <p:spPr>
          <a:xfrm>
            <a:off x="1081448" y="3670243"/>
            <a:ext cx="580472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0000"/>
                </a:solidFill>
                <a:latin typeface="Univers Condensed Light" panose="020B0306020202040204" pitchFamily="34" charset="0"/>
              </a:rPr>
              <a:t>2</a:t>
            </a:r>
            <a:r>
              <a:rPr lang="en-US" sz="1400" b="1" i="0" dirty="0">
                <a:solidFill>
                  <a:srgbClr val="000000"/>
                </a:solidFill>
                <a:effectLst/>
                <a:latin typeface="Univers Condensed Light" panose="020B0306020202040204" pitchFamily="34" charset="0"/>
              </a:rPr>
              <a:t>. Enter a </a:t>
            </a:r>
            <a:r>
              <a:rPr lang="en-US" sz="1400" b="1" i="0" dirty="0">
                <a:solidFill>
                  <a:srgbClr val="0070C0"/>
                </a:solidFill>
                <a:effectLst/>
                <a:latin typeface="Univers Condensed Light" panose="020B0306020202040204" pitchFamily="34" charset="0"/>
              </a:rPr>
              <a:t>password</a:t>
            </a:r>
            <a:r>
              <a:rPr lang="en-US" sz="1400" b="1" i="0" dirty="0">
                <a:solidFill>
                  <a:srgbClr val="000000"/>
                </a:solidFill>
                <a:effectLst/>
                <a:latin typeface="Univers Condensed Light" panose="020B0306020202040204" pitchFamily="34" charset="0"/>
              </a:rPr>
              <a:t> </a:t>
            </a:r>
            <a:r>
              <a:rPr lang="en-US" sz="1400" b="1" dirty="0">
                <a:solidFill>
                  <a:srgbClr val="000000"/>
                </a:solidFill>
                <a:latin typeface="Univers Condensed Light" panose="020B0306020202040204" pitchFamily="34" charset="0"/>
              </a:rPr>
              <a:t>and click continue</a:t>
            </a:r>
            <a:endParaRPr lang="en-US" sz="1400" b="1" dirty="0">
              <a:solidFill>
                <a:srgbClr val="0070C0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FDCF09B-C674-4ADB-9102-0EDAAD9848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5918" y="1477171"/>
            <a:ext cx="5493032" cy="165108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AFAEC4D-204B-4759-A30A-E959AA01D7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6905" y="4125385"/>
            <a:ext cx="4769095" cy="1365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9452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D7E7B52-08F3-4346-9AC1-CBA787445F1F}"/>
              </a:ext>
            </a:extLst>
          </p:cNvPr>
          <p:cNvSpPr txBox="1"/>
          <p:nvPr/>
        </p:nvSpPr>
        <p:spPr>
          <a:xfrm>
            <a:off x="320515" y="144349"/>
            <a:ext cx="786625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000000"/>
                </a:solidFill>
                <a:latin typeface="Univers Condensed Light" panose="020B0306020202040204" pitchFamily="34" charset="0"/>
              </a:rPr>
              <a:t>4</a:t>
            </a:r>
            <a:r>
              <a:rPr lang="th-TH" sz="4000" dirty="0">
                <a:solidFill>
                  <a:srgbClr val="000000"/>
                </a:solidFill>
                <a:latin typeface="Univers Condensed Light" panose="020B0306020202040204" pitchFamily="34" charset="0"/>
              </a:rPr>
              <a:t>. </a:t>
            </a:r>
            <a:r>
              <a:rPr lang="en-US" sz="4000" dirty="0">
                <a:solidFill>
                  <a:srgbClr val="000000"/>
                </a:solidFill>
                <a:latin typeface="Univers Condensed Light" panose="020B0306020202040204" pitchFamily="34" charset="0"/>
              </a:rPr>
              <a:t>Assign certificate to Server Application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000CAF-4C35-408C-942E-0879DC8039F7}"/>
              </a:ext>
            </a:extLst>
          </p:cNvPr>
          <p:cNvSpPr txBox="1"/>
          <p:nvPr/>
        </p:nvSpPr>
        <p:spPr>
          <a:xfrm>
            <a:off x="967547" y="1000017"/>
            <a:ext cx="698582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i="0" dirty="0">
                <a:solidFill>
                  <a:srgbClr val="000000"/>
                </a:solidFill>
                <a:effectLst/>
                <a:latin typeface="Univers Condensed Light" panose="020B0306020202040204" pitchFamily="34" charset="0"/>
              </a:rPr>
              <a:t>3. </a:t>
            </a:r>
            <a:r>
              <a:rPr lang="en-US" sz="1400" b="1" dirty="0">
                <a:solidFill>
                  <a:srgbClr val="000000"/>
                </a:solidFill>
                <a:latin typeface="Univers Condensed Light" panose="020B0306020202040204" pitchFamily="34" charset="0"/>
              </a:rPr>
              <a:t>Select “</a:t>
            </a:r>
            <a:r>
              <a:rPr lang="en-US" sz="1400" b="1" dirty="0">
                <a:solidFill>
                  <a:srgbClr val="0070C0"/>
                </a:solidFill>
                <a:latin typeface="Univers Condensed Light" panose="020B0306020202040204" pitchFamily="34" charset="0"/>
              </a:rPr>
              <a:t>Fast Path ” </a:t>
            </a:r>
            <a:r>
              <a:rPr lang="en-US" sz="1400" b="1" dirty="0">
                <a:solidFill>
                  <a:srgbClr val="000000"/>
                </a:solidFill>
                <a:latin typeface="Univers Condensed Light" panose="020B0306020202040204" pitchFamily="34" charset="0"/>
              </a:rPr>
              <a:t>on the left-menu and then select “</a:t>
            </a:r>
            <a:r>
              <a:rPr lang="en-US" sz="1400" b="1" dirty="0">
                <a:solidFill>
                  <a:srgbClr val="0070C0"/>
                </a:solidFill>
                <a:latin typeface="Univers Condensed Light" panose="020B0306020202040204" pitchFamily="34" charset="0"/>
              </a:rPr>
              <a:t>Work with server application</a:t>
            </a:r>
            <a:r>
              <a:rPr lang="en-US" sz="1400" b="1" dirty="0">
                <a:solidFill>
                  <a:srgbClr val="000000"/>
                </a:solidFill>
                <a:latin typeface="Univers Condensed Light" panose="020B0306020202040204" pitchFamily="34" charset="0"/>
              </a:rPr>
              <a:t>” and   Select </a:t>
            </a:r>
            <a:r>
              <a:rPr lang="en-US" sz="1400" b="1" dirty="0">
                <a:solidFill>
                  <a:srgbClr val="0070C0"/>
                </a:solidFill>
                <a:latin typeface="Univers Condensed Light" panose="020B0306020202040204" pitchFamily="34" charset="0"/>
              </a:rPr>
              <a:t>Application ID</a:t>
            </a:r>
            <a:r>
              <a:rPr lang="en-US" sz="1400" b="1" dirty="0">
                <a:solidFill>
                  <a:srgbClr val="000000"/>
                </a:solidFill>
                <a:latin typeface="Univers Condensed Light" panose="020B0306020202040204" pitchFamily="34" charset="0"/>
              </a:rPr>
              <a:t>  and click Work with Application</a:t>
            </a:r>
            <a:endParaRPr lang="en-US" sz="1400" b="1" dirty="0">
              <a:solidFill>
                <a:srgbClr val="0070C0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4DBA641-A569-45F9-B5E5-89E03411B9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6494" y="1671019"/>
            <a:ext cx="6051861" cy="4927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5906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D7E7B52-08F3-4346-9AC1-CBA787445F1F}"/>
              </a:ext>
            </a:extLst>
          </p:cNvPr>
          <p:cNvSpPr txBox="1"/>
          <p:nvPr/>
        </p:nvSpPr>
        <p:spPr>
          <a:xfrm>
            <a:off x="320515" y="144349"/>
            <a:ext cx="786625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000000"/>
                </a:solidFill>
                <a:latin typeface="Univers Condensed Light" panose="020B0306020202040204" pitchFamily="34" charset="0"/>
              </a:rPr>
              <a:t>4</a:t>
            </a:r>
            <a:r>
              <a:rPr lang="th-TH" sz="4000" dirty="0">
                <a:solidFill>
                  <a:srgbClr val="000000"/>
                </a:solidFill>
                <a:latin typeface="Univers Condensed Light" panose="020B0306020202040204" pitchFamily="34" charset="0"/>
              </a:rPr>
              <a:t>. </a:t>
            </a:r>
            <a:r>
              <a:rPr lang="en-US" sz="4000" dirty="0">
                <a:solidFill>
                  <a:srgbClr val="000000"/>
                </a:solidFill>
                <a:latin typeface="Univers Condensed Light" panose="020B0306020202040204" pitchFamily="34" charset="0"/>
              </a:rPr>
              <a:t>Assign certificate to Server Application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000CAF-4C35-408C-942E-0879DC8039F7}"/>
              </a:ext>
            </a:extLst>
          </p:cNvPr>
          <p:cNvSpPr txBox="1"/>
          <p:nvPr/>
        </p:nvSpPr>
        <p:spPr>
          <a:xfrm>
            <a:off x="1034222" y="1000017"/>
            <a:ext cx="976712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i="0" dirty="0">
                <a:solidFill>
                  <a:srgbClr val="000000"/>
                </a:solidFill>
                <a:effectLst/>
                <a:latin typeface="Univers Condensed Light" panose="020B0306020202040204" pitchFamily="34" charset="0"/>
              </a:rPr>
              <a:t>4. </a:t>
            </a:r>
            <a:r>
              <a:rPr lang="en-US" sz="1400" b="1" dirty="0">
                <a:solidFill>
                  <a:srgbClr val="000000"/>
                </a:solidFill>
                <a:latin typeface="Univers Condensed Light" panose="020B0306020202040204" pitchFamily="34" charset="0"/>
              </a:rPr>
              <a:t>Scroll down to  Certificate Assigned click “</a:t>
            </a:r>
            <a:r>
              <a:rPr lang="en-US" sz="1400" b="1" dirty="0">
                <a:solidFill>
                  <a:srgbClr val="0070C0"/>
                </a:solidFill>
                <a:latin typeface="Univers Condensed Light" panose="020B0306020202040204" pitchFamily="34" charset="0"/>
              </a:rPr>
              <a:t>Update Certificated Assignment</a:t>
            </a:r>
            <a:r>
              <a:rPr lang="en-US" sz="1400" b="1" dirty="0">
                <a:solidFill>
                  <a:srgbClr val="000000"/>
                </a:solidFill>
                <a:latin typeface="Univers Condensed Light" panose="020B0306020202040204" pitchFamily="34" charset="0"/>
              </a:rPr>
              <a:t>”</a:t>
            </a:r>
            <a:endParaRPr lang="en-US" sz="1400" b="1" dirty="0">
              <a:solidFill>
                <a:srgbClr val="0070C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0D60838-744D-4585-AF8B-CAB096CEDB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1668" y="1381069"/>
            <a:ext cx="4254719" cy="215276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56A99F2-23AA-41B7-99E7-FA83A3C4ED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1668" y="4070614"/>
            <a:ext cx="6955103" cy="264303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4E4FEA2-5881-4425-8130-18B9E9FA91A5}"/>
              </a:ext>
            </a:extLst>
          </p:cNvPr>
          <p:cNvSpPr txBox="1"/>
          <p:nvPr/>
        </p:nvSpPr>
        <p:spPr>
          <a:xfrm>
            <a:off x="1034222" y="3656109"/>
            <a:ext cx="976712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0000"/>
                </a:solidFill>
                <a:latin typeface="Univers Condensed Light" panose="020B0306020202040204" pitchFamily="34" charset="0"/>
              </a:rPr>
              <a:t>5</a:t>
            </a:r>
            <a:r>
              <a:rPr lang="en-US" sz="1400" b="1" i="0" dirty="0">
                <a:solidFill>
                  <a:srgbClr val="000000"/>
                </a:solidFill>
                <a:effectLst/>
                <a:latin typeface="Univers Condensed Light" panose="020B0306020202040204" pitchFamily="34" charset="0"/>
              </a:rPr>
              <a:t>. </a:t>
            </a:r>
            <a:r>
              <a:rPr lang="en-US" sz="1400" b="1" dirty="0">
                <a:solidFill>
                  <a:srgbClr val="000000"/>
                </a:solidFill>
                <a:latin typeface="Univers Condensed Light" panose="020B0306020202040204" pitchFamily="34" charset="0"/>
              </a:rPr>
              <a:t>Select </a:t>
            </a:r>
            <a:r>
              <a:rPr lang="en-US" sz="1400" b="1" dirty="0">
                <a:solidFill>
                  <a:srgbClr val="0070C0"/>
                </a:solidFill>
                <a:latin typeface="Univers Condensed Light" panose="020B0306020202040204" pitchFamily="34" charset="0"/>
              </a:rPr>
              <a:t>Certificate</a:t>
            </a:r>
            <a:r>
              <a:rPr lang="en-US" sz="1400" b="1" dirty="0">
                <a:solidFill>
                  <a:srgbClr val="000000"/>
                </a:solidFill>
                <a:latin typeface="Univers Condensed Light" panose="020B0306020202040204" pitchFamily="34" charset="0"/>
              </a:rPr>
              <a:t> and click “</a:t>
            </a:r>
            <a:r>
              <a:rPr lang="en-US" sz="1400" b="1" dirty="0">
                <a:solidFill>
                  <a:srgbClr val="0070C0"/>
                </a:solidFill>
                <a:latin typeface="Univers Condensed Light" panose="020B0306020202040204" pitchFamily="34" charset="0"/>
              </a:rPr>
              <a:t>Update Certificated Assignment</a:t>
            </a:r>
            <a:r>
              <a:rPr lang="en-US" sz="1400" b="1" dirty="0">
                <a:solidFill>
                  <a:srgbClr val="000000"/>
                </a:solidFill>
                <a:latin typeface="Univers Condensed Light" panose="020B0306020202040204" pitchFamily="34" charset="0"/>
              </a:rPr>
              <a:t>”</a:t>
            </a:r>
            <a:endParaRPr lang="en-US" sz="14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60590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D7E7B52-08F3-4346-9AC1-CBA787445F1F}"/>
              </a:ext>
            </a:extLst>
          </p:cNvPr>
          <p:cNvSpPr txBox="1"/>
          <p:nvPr/>
        </p:nvSpPr>
        <p:spPr>
          <a:xfrm>
            <a:off x="320515" y="144349"/>
            <a:ext cx="786625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000000"/>
                </a:solidFill>
                <a:latin typeface="Univers Condensed Light" panose="020B0306020202040204" pitchFamily="34" charset="0"/>
              </a:rPr>
              <a:t>4</a:t>
            </a:r>
            <a:r>
              <a:rPr lang="th-TH" sz="4000" dirty="0">
                <a:solidFill>
                  <a:srgbClr val="000000"/>
                </a:solidFill>
                <a:latin typeface="Univers Condensed Light" panose="020B0306020202040204" pitchFamily="34" charset="0"/>
              </a:rPr>
              <a:t>. </a:t>
            </a:r>
            <a:r>
              <a:rPr lang="en-US" sz="4000" dirty="0">
                <a:solidFill>
                  <a:srgbClr val="000000"/>
                </a:solidFill>
                <a:latin typeface="Univers Condensed Light" panose="020B0306020202040204" pitchFamily="34" charset="0"/>
              </a:rPr>
              <a:t>Assign certificate to Server Application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000CAF-4C35-408C-942E-0879DC8039F7}"/>
              </a:ext>
            </a:extLst>
          </p:cNvPr>
          <p:cNvSpPr txBox="1"/>
          <p:nvPr/>
        </p:nvSpPr>
        <p:spPr>
          <a:xfrm>
            <a:off x="1034222" y="1000017"/>
            <a:ext cx="976712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i="0" dirty="0">
                <a:solidFill>
                  <a:srgbClr val="000000"/>
                </a:solidFill>
                <a:effectLst/>
                <a:latin typeface="Univers Condensed Light" panose="020B0306020202040204" pitchFamily="34" charset="0"/>
              </a:rPr>
              <a:t>6. </a:t>
            </a:r>
            <a:r>
              <a:rPr lang="en-US" sz="1400" b="1" dirty="0">
                <a:solidFill>
                  <a:srgbClr val="000000"/>
                </a:solidFill>
                <a:latin typeface="Univers Condensed Light" panose="020B0306020202040204" pitchFamily="34" charset="0"/>
              </a:rPr>
              <a:t>Back to menu Fast Path and select “</a:t>
            </a:r>
            <a:r>
              <a:rPr lang="en-US" sz="1400" b="1" dirty="0">
                <a:solidFill>
                  <a:srgbClr val="0070C0"/>
                </a:solidFill>
                <a:latin typeface="Univers Condensed Light" panose="020B0306020202040204" pitchFamily="34" charset="0"/>
              </a:rPr>
              <a:t>Work with server and client application</a:t>
            </a:r>
            <a:r>
              <a:rPr lang="en-US" sz="1400" b="1" dirty="0">
                <a:solidFill>
                  <a:srgbClr val="000000"/>
                </a:solidFill>
                <a:latin typeface="Univers Condensed Light" panose="020B0306020202040204" pitchFamily="34" charset="0"/>
              </a:rPr>
              <a:t>” and click Assign to Applications</a:t>
            </a:r>
            <a:endParaRPr lang="en-US" sz="1400" b="1" dirty="0">
              <a:solidFill>
                <a:srgbClr val="0070C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5EA34F-B2F5-4CBA-BECC-650E03536E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3114" y="1455576"/>
            <a:ext cx="6001058" cy="399435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5C9D85A-20A9-4168-9A9A-01621AB976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0825" y="3651910"/>
            <a:ext cx="5272971" cy="298554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09B5677-67B1-4641-AE1F-73303BC43A85}"/>
              </a:ext>
            </a:extLst>
          </p:cNvPr>
          <p:cNvSpPr txBox="1"/>
          <p:nvPr/>
        </p:nvSpPr>
        <p:spPr>
          <a:xfrm>
            <a:off x="6965597" y="6334780"/>
            <a:ext cx="603885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1" dirty="0">
                <a:solidFill>
                  <a:srgbClr val="000000"/>
                </a:solidFill>
                <a:latin typeface="Univers Condensed Light" panose="020B0306020202040204" pitchFamily="34" charset="0"/>
              </a:rPr>
              <a:t>Certificated assigned to application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7862694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D7E7B52-08F3-4346-9AC1-CBA787445F1F}"/>
              </a:ext>
            </a:extLst>
          </p:cNvPr>
          <p:cNvSpPr txBox="1"/>
          <p:nvPr/>
        </p:nvSpPr>
        <p:spPr>
          <a:xfrm>
            <a:off x="320515" y="144349"/>
            <a:ext cx="27350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000000"/>
                </a:solidFill>
                <a:latin typeface="Univers Condensed Light" panose="020B0306020202040204" pitchFamily="34" charset="0"/>
              </a:rPr>
              <a:t>5</a:t>
            </a:r>
            <a:r>
              <a:rPr lang="th-TH" sz="4000" dirty="0">
                <a:solidFill>
                  <a:srgbClr val="000000"/>
                </a:solidFill>
                <a:latin typeface="Univers Condensed Light" panose="020B0306020202040204" pitchFamily="34" charset="0"/>
              </a:rPr>
              <a:t>. </a:t>
            </a:r>
            <a:r>
              <a:rPr lang="en-US" sz="4000" dirty="0">
                <a:solidFill>
                  <a:srgbClr val="000000"/>
                </a:solidFill>
                <a:latin typeface="Univers Condensed Light" panose="020B0306020202040204" pitchFamily="34" charset="0"/>
              </a:rPr>
              <a:t>Test HTTPS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000CAF-4C35-408C-942E-0879DC8039F7}"/>
              </a:ext>
            </a:extLst>
          </p:cNvPr>
          <p:cNvSpPr txBox="1"/>
          <p:nvPr/>
        </p:nvSpPr>
        <p:spPr>
          <a:xfrm>
            <a:off x="1034222" y="1000017"/>
            <a:ext cx="976712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sz="1400" b="1" dirty="0">
                <a:solidFill>
                  <a:srgbClr val="000000"/>
                </a:solidFill>
                <a:latin typeface="Univers Condensed Light" panose="020B0306020202040204" pitchFamily="34" charset="0"/>
              </a:rPr>
              <a:t>Restart HTTP Apache Server</a:t>
            </a:r>
          </a:p>
          <a:p>
            <a:pPr marL="342900" indent="-342900">
              <a:buAutoNum type="arabicPeriod"/>
            </a:pPr>
            <a:r>
              <a:rPr lang="en-US" sz="1400" b="1" dirty="0">
                <a:solidFill>
                  <a:srgbClr val="000000"/>
                </a:solidFill>
                <a:latin typeface="Univers Condensed Light" panose="020B0306020202040204" pitchFamily="34" charset="0"/>
              </a:rPr>
              <a:t>Access via HTTPS and click Advanced and Proceed</a:t>
            </a:r>
            <a:endParaRPr lang="en-US" sz="1400" b="1" dirty="0">
              <a:solidFill>
                <a:srgbClr val="0070C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980C0E-AAA6-4315-B58E-0D6E6C07D4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899" y="1671019"/>
            <a:ext cx="4286251" cy="226195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10066D5-3DD0-4309-923D-77DC0ACCD1AA}"/>
              </a:ext>
            </a:extLst>
          </p:cNvPr>
          <p:cNvSpPr txBox="1"/>
          <p:nvPr/>
        </p:nvSpPr>
        <p:spPr>
          <a:xfrm>
            <a:off x="1212436" y="4124369"/>
            <a:ext cx="976712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0000"/>
                </a:solidFill>
                <a:latin typeface="Univers Condensed Light" panose="020B0306020202040204" pitchFamily="34" charset="0"/>
              </a:rPr>
              <a:t>3. HTTPS is working but not secure because certificate is not trusted  </a:t>
            </a:r>
            <a:endParaRPr lang="en-US" sz="1400" b="1" dirty="0">
              <a:solidFill>
                <a:srgbClr val="0070C0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5AFD96B-7920-466B-92D5-F32112317E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0400" y="4432145"/>
            <a:ext cx="2707914" cy="2281505"/>
          </a:xfrm>
          <a:prstGeom prst="rect">
            <a:avLst/>
          </a:prstGeom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3B478524-F9B0-43A0-A1D2-6D66B58F89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4152" y="1599344"/>
            <a:ext cx="4171949" cy="5114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37295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FEFBB250-FAE5-4292-8D43-21D0E048885E}"/>
              </a:ext>
            </a:extLst>
          </p:cNvPr>
          <p:cNvSpPr txBox="1"/>
          <p:nvPr/>
        </p:nvSpPr>
        <p:spPr>
          <a:xfrm>
            <a:off x="2726257" y="2541657"/>
            <a:ext cx="654858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000000"/>
                </a:solidFill>
                <a:latin typeface="Univers Condensed Light" panose="020B0306020202040204" pitchFamily="34" charset="0"/>
              </a:rPr>
              <a:t>Config https (</a:t>
            </a:r>
            <a:r>
              <a:rPr lang="en-US" sz="4000" b="1" dirty="0">
                <a:solidFill>
                  <a:schemeClr val="accent2"/>
                </a:solidFill>
                <a:latin typeface="Univers Condensed Light" panose="020B0306020202040204" pitchFamily="34" charset="0"/>
              </a:rPr>
              <a:t>SSL Global</a:t>
            </a:r>
            <a:r>
              <a:rPr lang="en-US" sz="4000" b="1" dirty="0">
                <a:solidFill>
                  <a:srgbClr val="000000"/>
                </a:solidFill>
                <a:latin typeface="Univers Condensed Light" panose="020B0306020202040204" pitchFamily="34" charset="0"/>
              </a:rPr>
              <a:t>)</a:t>
            </a:r>
          </a:p>
          <a:p>
            <a:r>
              <a:rPr lang="en-US" sz="4000" b="1" dirty="0">
                <a:solidFill>
                  <a:srgbClr val="000000"/>
                </a:solidFill>
                <a:latin typeface="Univers Condensed Light" panose="020B0306020202040204" pitchFamily="34" charset="0"/>
              </a:rPr>
              <a:t>  	</a:t>
            </a:r>
            <a:r>
              <a:rPr lang="en-US" sz="4000" b="1" dirty="0">
                <a:solidFill>
                  <a:srgbClr val="00B050"/>
                </a:solidFill>
                <a:latin typeface="Univers Condensed Light" panose="020B0306020202040204" pitchFamily="34" charset="0"/>
              </a:rPr>
              <a:t>Zend Server </a:t>
            </a:r>
            <a:r>
              <a:rPr lang="en-US" sz="4000" b="1" dirty="0">
                <a:solidFill>
                  <a:srgbClr val="000000"/>
                </a:solidFill>
                <a:latin typeface="Univers Condensed Light" panose="020B0306020202040204" pitchFamily="34" charset="0"/>
              </a:rPr>
              <a:t>Web Application</a:t>
            </a:r>
          </a:p>
        </p:txBody>
      </p:sp>
    </p:spTree>
    <p:extLst>
      <p:ext uri="{BB962C8B-B14F-4D97-AF65-F5344CB8AC3E}">
        <p14:creationId xmlns:p14="http://schemas.microsoft.com/office/powerpoint/2010/main" val="20419238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D7E7B52-08F3-4346-9AC1-CBA787445F1F}"/>
              </a:ext>
            </a:extLst>
          </p:cNvPr>
          <p:cNvSpPr txBox="1"/>
          <p:nvPr/>
        </p:nvSpPr>
        <p:spPr>
          <a:xfrm>
            <a:off x="320515" y="144349"/>
            <a:ext cx="823174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000000"/>
                </a:solidFill>
                <a:latin typeface="Univers Condensed Light" panose="020B0306020202040204" pitchFamily="34" charset="0"/>
              </a:rPr>
              <a:t>1</a:t>
            </a:r>
            <a:r>
              <a:rPr lang="th-TH" sz="4000" dirty="0">
                <a:solidFill>
                  <a:srgbClr val="000000"/>
                </a:solidFill>
                <a:latin typeface="Univers Condensed Light" panose="020B0306020202040204" pitchFamily="34" charset="0"/>
              </a:rPr>
              <a:t>. </a:t>
            </a:r>
            <a:r>
              <a:rPr lang="en-US" sz="4000" dirty="0">
                <a:solidFill>
                  <a:srgbClr val="000000"/>
                </a:solidFill>
                <a:latin typeface="Univers Condensed Light" panose="020B0306020202040204" pitchFamily="34" charset="0"/>
              </a:rPr>
              <a:t>Create CSR (Certificate Signing request)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000CAF-4C35-408C-942E-0879DC8039F7}"/>
              </a:ext>
            </a:extLst>
          </p:cNvPr>
          <p:cNvSpPr txBox="1"/>
          <p:nvPr/>
        </p:nvSpPr>
        <p:spPr>
          <a:xfrm>
            <a:off x="1034222" y="1000017"/>
            <a:ext cx="9767128" cy="440120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sz="1400" b="1" dirty="0">
                <a:solidFill>
                  <a:srgbClr val="000000"/>
                </a:solidFill>
                <a:latin typeface="Univers Condensed Light" panose="020B0306020202040204" pitchFamily="34" charset="0"/>
              </a:rPr>
              <a:t>Select </a:t>
            </a:r>
            <a:r>
              <a:rPr lang="en-US" sz="1400" b="1" dirty="0">
                <a:solidFill>
                  <a:srgbClr val="0070C0"/>
                </a:solidFill>
                <a:latin typeface="Univers Condensed Light" panose="020B0306020202040204" pitchFamily="34" charset="0"/>
              </a:rPr>
              <a:t>*System </a:t>
            </a:r>
            <a:r>
              <a:rPr lang="en-US" sz="1400" b="1" dirty="0">
                <a:solidFill>
                  <a:srgbClr val="000000"/>
                </a:solidFill>
                <a:latin typeface="Univers Condensed Light" panose="020B0306020202040204" pitchFamily="34" charset="0"/>
              </a:rPr>
              <a:t>store</a:t>
            </a:r>
          </a:p>
          <a:p>
            <a:pPr marL="342900" indent="-342900">
              <a:buAutoNum type="arabicPeriod"/>
            </a:pPr>
            <a:endParaRPr lang="en-US" sz="1400" b="1" dirty="0">
              <a:solidFill>
                <a:srgbClr val="000000"/>
              </a:solidFill>
              <a:latin typeface="Univers Condensed Light" panose="020B0306020202040204" pitchFamily="34" charset="0"/>
            </a:endParaRPr>
          </a:p>
          <a:p>
            <a:pPr marL="342900" indent="-342900">
              <a:buAutoNum type="arabicPeriod"/>
            </a:pPr>
            <a:endParaRPr lang="en-US" sz="1400" b="1" dirty="0">
              <a:solidFill>
                <a:srgbClr val="000000"/>
              </a:solidFill>
              <a:latin typeface="Univers Condensed Light" panose="020B0306020202040204" pitchFamily="34" charset="0"/>
            </a:endParaRPr>
          </a:p>
          <a:p>
            <a:pPr marL="342900" indent="-342900">
              <a:buAutoNum type="arabicPeriod"/>
            </a:pPr>
            <a:endParaRPr lang="en-US" sz="1400" b="1" dirty="0">
              <a:solidFill>
                <a:srgbClr val="000000"/>
              </a:solidFill>
              <a:latin typeface="Univers Condensed Light" panose="020B0306020202040204" pitchFamily="34" charset="0"/>
            </a:endParaRPr>
          </a:p>
          <a:p>
            <a:pPr marL="342900" indent="-342900">
              <a:buAutoNum type="arabicPeriod"/>
            </a:pPr>
            <a:endParaRPr lang="en-US" sz="1400" b="1" dirty="0">
              <a:solidFill>
                <a:srgbClr val="000000"/>
              </a:solidFill>
              <a:latin typeface="Univers Condensed Light" panose="020B0306020202040204" pitchFamily="34" charset="0"/>
            </a:endParaRPr>
          </a:p>
          <a:p>
            <a:pPr marL="342900" indent="-342900">
              <a:buAutoNum type="arabicPeriod"/>
            </a:pPr>
            <a:endParaRPr lang="en-US" sz="1400" b="1" dirty="0">
              <a:solidFill>
                <a:srgbClr val="000000"/>
              </a:solidFill>
              <a:latin typeface="Univers Condensed Light" panose="020B0306020202040204" pitchFamily="34" charset="0"/>
            </a:endParaRPr>
          </a:p>
          <a:p>
            <a:pPr marL="342900" indent="-342900">
              <a:buAutoNum type="arabicPeriod"/>
            </a:pPr>
            <a:endParaRPr lang="en-US" sz="1400" b="1" dirty="0">
              <a:solidFill>
                <a:srgbClr val="000000"/>
              </a:solidFill>
              <a:latin typeface="Univers Condensed Light" panose="020B0306020202040204" pitchFamily="34" charset="0"/>
            </a:endParaRPr>
          </a:p>
          <a:p>
            <a:pPr marL="342900" indent="-342900">
              <a:buAutoNum type="arabicPeriod"/>
            </a:pPr>
            <a:endParaRPr lang="en-US" sz="1400" b="1" dirty="0">
              <a:solidFill>
                <a:srgbClr val="000000"/>
              </a:solidFill>
              <a:latin typeface="Univers Condensed Light" panose="020B0306020202040204" pitchFamily="34" charset="0"/>
            </a:endParaRPr>
          </a:p>
          <a:p>
            <a:pPr marL="342900" indent="-342900">
              <a:buAutoNum type="arabicPeriod"/>
            </a:pPr>
            <a:endParaRPr lang="en-US" sz="1400" b="1" dirty="0">
              <a:solidFill>
                <a:srgbClr val="000000"/>
              </a:solidFill>
              <a:latin typeface="Univers Condensed Light" panose="020B0306020202040204" pitchFamily="34" charset="0"/>
            </a:endParaRPr>
          </a:p>
          <a:p>
            <a:pPr marL="342900" indent="-342900">
              <a:buAutoNum type="arabicPeriod"/>
            </a:pPr>
            <a:endParaRPr lang="en-US" sz="1400" b="1" dirty="0">
              <a:solidFill>
                <a:srgbClr val="000000"/>
              </a:solidFill>
              <a:latin typeface="Univers Condensed Light" panose="020B0306020202040204" pitchFamily="34" charset="0"/>
            </a:endParaRPr>
          </a:p>
          <a:p>
            <a:pPr marL="342900" indent="-342900">
              <a:buAutoNum type="arabicPeriod"/>
            </a:pPr>
            <a:endParaRPr lang="en-US" sz="1400" b="1" dirty="0">
              <a:solidFill>
                <a:srgbClr val="000000"/>
              </a:solidFill>
              <a:latin typeface="Univers Condensed Light" panose="020B0306020202040204" pitchFamily="34" charset="0"/>
            </a:endParaRPr>
          </a:p>
          <a:p>
            <a:pPr marL="342900" indent="-342900">
              <a:buAutoNum type="arabicPeriod"/>
            </a:pPr>
            <a:endParaRPr lang="en-US" sz="1400" b="1" dirty="0">
              <a:solidFill>
                <a:srgbClr val="000000"/>
              </a:solidFill>
              <a:latin typeface="Univers Condensed Light" panose="020B0306020202040204" pitchFamily="34" charset="0"/>
            </a:endParaRPr>
          </a:p>
          <a:p>
            <a:pPr marL="342900" indent="-342900">
              <a:buAutoNum type="arabicPeriod"/>
            </a:pPr>
            <a:r>
              <a:rPr lang="en-US" sz="1400" b="1" dirty="0">
                <a:solidFill>
                  <a:srgbClr val="000000"/>
                </a:solidFill>
                <a:latin typeface="Univers Condensed Light" panose="020B0306020202040204" pitchFamily="34" charset="0"/>
              </a:rPr>
              <a:t>At Left menu select </a:t>
            </a:r>
            <a:r>
              <a:rPr lang="en-US" sz="1400" b="1" dirty="0">
                <a:solidFill>
                  <a:srgbClr val="0070C0"/>
                </a:solidFill>
                <a:latin typeface="Univers Condensed Light" panose="020B0306020202040204" pitchFamily="34" charset="0"/>
              </a:rPr>
              <a:t>Create Certificate </a:t>
            </a:r>
          </a:p>
          <a:p>
            <a:r>
              <a:rPr lang="en-US" sz="1400" b="1" dirty="0">
                <a:solidFill>
                  <a:srgbClr val="0070C0"/>
                </a:solidFill>
                <a:latin typeface="Univers Condensed Light" panose="020B0306020202040204" pitchFamily="34" charset="0"/>
              </a:rPr>
              <a:t>	</a:t>
            </a:r>
            <a:r>
              <a:rPr lang="en-US" sz="1400" b="1" dirty="0">
                <a:latin typeface="Univers Condensed Light" panose="020B0306020202040204" pitchFamily="34" charset="0"/>
              </a:rPr>
              <a:t>-&gt; select </a:t>
            </a:r>
            <a:r>
              <a:rPr lang="en-US" sz="1400" b="1" dirty="0">
                <a:solidFill>
                  <a:srgbClr val="0070C0"/>
                </a:solidFill>
                <a:latin typeface="Univers Condensed Light" panose="020B0306020202040204" pitchFamily="34" charset="0"/>
              </a:rPr>
              <a:t>Sever or client certificate</a:t>
            </a:r>
          </a:p>
          <a:p>
            <a:r>
              <a:rPr lang="en-US" sz="1400" b="1" dirty="0">
                <a:solidFill>
                  <a:srgbClr val="0070C0"/>
                </a:solidFill>
                <a:latin typeface="Univers Condensed Light" panose="020B0306020202040204" pitchFamily="34" charset="0"/>
              </a:rPr>
              <a:t>	</a:t>
            </a:r>
            <a:r>
              <a:rPr lang="en-US" sz="1400" b="1" dirty="0">
                <a:latin typeface="Univers Condensed Light" panose="020B0306020202040204" pitchFamily="34" charset="0"/>
              </a:rPr>
              <a:t>-&gt; select </a:t>
            </a:r>
            <a:r>
              <a:rPr lang="en-US" sz="1400" b="1" dirty="0">
                <a:solidFill>
                  <a:srgbClr val="0070C0"/>
                </a:solidFill>
                <a:latin typeface="Univers Condensed Light" panose="020B0306020202040204" pitchFamily="34" charset="0"/>
              </a:rPr>
              <a:t>VeriSign or other Internet Certificate Authority (CA). </a:t>
            </a:r>
          </a:p>
          <a:p>
            <a:r>
              <a:rPr lang="en-US" sz="1400" b="1" dirty="0">
                <a:solidFill>
                  <a:srgbClr val="0070C0"/>
                </a:solidFill>
                <a:latin typeface="Univers Condensed Light" panose="020B0306020202040204" pitchFamily="34" charset="0"/>
              </a:rPr>
              <a:t>        </a:t>
            </a:r>
          </a:p>
          <a:p>
            <a:endParaRPr lang="en-US" sz="1400" b="1" dirty="0">
              <a:solidFill>
                <a:srgbClr val="0070C0"/>
              </a:solidFill>
              <a:latin typeface="Univers Condensed Light" panose="020B0306020202040204" pitchFamily="34" charset="0"/>
            </a:endParaRPr>
          </a:p>
          <a:p>
            <a:r>
              <a:rPr lang="en-US" sz="1400" b="1" dirty="0">
                <a:solidFill>
                  <a:srgbClr val="0070C0"/>
                </a:solidFill>
                <a:latin typeface="Univers Condensed Light" panose="020B0306020202040204" pitchFamily="34" charset="0"/>
              </a:rPr>
              <a:t>        </a:t>
            </a:r>
            <a:r>
              <a:rPr lang="en-US" sz="1400" b="1" dirty="0">
                <a:latin typeface="Univers Condensed Light" panose="020B0306020202040204" pitchFamily="34" charset="0"/>
              </a:rPr>
              <a:t>Then input required certification information.</a:t>
            </a:r>
          </a:p>
          <a:p>
            <a:endParaRPr lang="en-US" sz="1400" b="1" dirty="0">
              <a:latin typeface="Univers Condensed Light" panose="020B0306020202040204" pitchFamily="34" charset="0"/>
            </a:endParaRPr>
          </a:p>
          <a:p>
            <a:r>
              <a:rPr lang="en-US" sz="1400" b="1" dirty="0">
                <a:solidFill>
                  <a:srgbClr val="FF0000"/>
                </a:solidFill>
                <a:latin typeface="Univers Condensed Light" panose="020B0306020202040204" pitchFamily="34" charset="0"/>
              </a:rPr>
              <a:t>	</a:t>
            </a:r>
            <a:r>
              <a:rPr lang="en-US" sz="1400" b="1" dirty="0">
                <a:solidFill>
                  <a:srgbClr val="00B050"/>
                </a:solidFill>
                <a:latin typeface="Univers Condensed Light" panose="020B0306020202040204" pitchFamily="34" charset="0"/>
              </a:rPr>
              <a:t>* common name : Domain name of website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F109A43-A42D-4435-B450-3F026D50E9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900" y="1459874"/>
            <a:ext cx="4455110" cy="153732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65FD0FD-4BDE-4244-8854-9961465625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2688" y="2228537"/>
            <a:ext cx="5139312" cy="380999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94D4F3D-BB31-4326-B88D-C8874E5930B2}"/>
              </a:ext>
            </a:extLst>
          </p:cNvPr>
          <p:cNvSpPr/>
          <p:nvPr/>
        </p:nvSpPr>
        <p:spPr>
          <a:xfrm>
            <a:off x="8244840" y="3398520"/>
            <a:ext cx="815340" cy="20574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68083EC-E210-4051-8903-B9D61103A4E1}"/>
              </a:ext>
            </a:extLst>
          </p:cNvPr>
          <p:cNvSpPr/>
          <p:nvPr/>
        </p:nvSpPr>
        <p:spPr>
          <a:xfrm>
            <a:off x="8282940" y="4075674"/>
            <a:ext cx="815340" cy="20574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7D55675-116E-4231-A6C0-1DAF7F30286F}"/>
              </a:ext>
            </a:extLst>
          </p:cNvPr>
          <p:cNvSpPr/>
          <p:nvPr/>
        </p:nvSpPr>
        <p:spPr>
          <a:xfrm>
            <a:off x="8244840" y="3796043"/>
            <a:ext cx="952500" cy="205740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C716F8A-D865-4FBB-88DF-F42266759AA6}"/>
              </a:ext>
            </a:extLst>
          </p:cNvPr>
          <p:cNvSpPr/>
          <p:nvPr/>
        </p:nvSpPr>
        <p:spPr>
          <a:xfrm>
            <a:off x="8305800" y="4355305"/>
            <a:ext cx="457200" cy="13250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DCBD22E-59BB-4E59-84EF-DC920CF14D57}"/>
              </a:ext>
            </a:extLst>
          </p:cNvPr>
          <p:cNvSpPr/>
          <p:nvPr/>
        </p:nvSpPr>
        <p:spPr>
          <a:xfrm>
            <a:off x="8305800" y="4514894"/>
            <a:ext cx="365760" cy="13420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2176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D7E7B52-08F3-4346-9AC1-CBA787445F1F}"/>
              </a:ext>
            </a:extLst>
          </p:cNvPr>
          <p:cNvSpPr txBox="1"/>
          <p:nvPr/>
        </p:nvSpPr>
        <p:spPr>
          <a:xfrm>
            <a:off x="320515" y="144349"/>
            <a:ext cx="823174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000000"/>
                </a:solidFill>
                <a:latin typeface="Univers Condensed Light" panose="020B0306020202040204" pitchFamily="34" charset="0"/>
              </a:rPr>
              <a:t>1</a:t>
            </a:r>
            <a:r>
              <a:rPr lang="th-TH" sz="4000" dirty="0">
                <a:solidFill>
                  <a:srgbClr val="000000"/>
                </a:solidFill>
                <a:latin typeface="Univers Condensed Light" panose="020B0306020202040204" pitchFamily="34" charset="0"/>
              </a:rPr>
              <a:t>. </a:t>
            </a:r>
            <a:r>
              <a:rPr lang="en-US" sz="4000" dirty="0">
                <a:solidFill>
                  <a:srgbClr val="000000"/>
                </a:solidFill>
                <a:latin typeface="Univers Condensed Light" panose="020B0306020202040204" pitchFamily="34" charset="0"/>
              </a:rPr>
              <a:t>Create CSR (Certificate Signing request)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000CAF-4C35-408C-942E-0879DC8039F7}"/>
              </a:ext>
            </a:extLst>
          </p:cNvPr>
          <p:cNvSpPr txBox="1"/>
          <p:nvPr/>
        </p:nvSpPr>
        <p:spPr>
          <a:xfrm>
            <a:off x="1034221" y="1000017"/>
            <a:ext cx="10462454" cy="332398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 startAt="3"/>
            </a:pPr>
            <a:r>
              <a:rPr lang="en-US" sz="1400" b="1" dirty="0">
                <a:solidFill>
                  <a:srgbClr val="000000"/>
                </a:solidFill>
                <a:latin typeface="Univers Condensed Light" panose="020B0306020202040204" pitchFamily="34" charset="0"/>
              </a:rPr>
              <a:t>CSR key is generated, </a:t>
            </a:r>
            <a:r>
              <a:rPr lang="en-US" sz="1400" b="1" dirty="0">
                <a:solidFill>
                  <a:srgbClr val="FF0000"/>
                </a:solidFill>
                <a:latin typeface="Univers Condensed Light" panose="020B0306020202040204" pitchFamily="34" charset="0"/>
              </a:rPr>
              <a:t>Must Copy CSR key to text file because after press ‘OK’ CSR key will be missing</a:t>
            </a:r>
            <a:r>
              <a:rPr lang="en-US" sz="1400" b="1" dirty="0">
                <a:solidFill>
                  <a:srgbClr val="000000"/>
                </a:solidFill>
                <a:latin typeface="Univers Condensed Light" panose="020B0306020202040204" pitchFamily="34" charset="0"/>
              </a:rPr>
              <a:t>.  Then sent CSR file to SSL provider</a:t>
            </a:r>
          </a:p>
          <a:p>
            <a:r>
              <a:rPr lang="en-US" sz="1400" b="1" dirty="0">
                <a:solidFill>
                  <a:srgbClr val="000000"/>
                </a:solidFill>
                <a:latin typeface="Univers Condensed Light" panose="020B0306020202040204" pitchFamily="34" charset="0"/>
              </a:rPr>
              <a:t> </a:t>
            </a:r>
          </a:p>
          <a:p>
            <a:pPr marL="342900" indent="-342900">
              <a:buFont typeface="+mj-lt"/>
              <a:buAutoNum type="arabicPeriod" startAt="3"/>
            </a:pPr>
            <a:endParaRPr lang="en-US" sz="1400" b="1" dirty="0">
              <a:solidFill>
                <a:srgbClr val="000000"/>
              </a:solidFill>
              <a:latin typeface="Univers Condensed Light" panose="020B0306020202040204" pitchFamily="34" charset="0"/>
            </a:endParaRPr>
          </a:p>
          <a:p>
            <a:pPr marL="342900" indent="-342900">
              <a:buFont typeface="+mj-lt"/>
              <a:buAutoNum type="arabicPeriod" startAt="3"/>
            </a:pPr>
            <a:endParaRPr lang="en-US" sz="1400" b="1" dirty="0">
              <a:solidFill>
                <a:srgbClr val="000000"/>
              </a:solidFill>
              <a:latin typeface="Univers Condensed Light" panose="020B0306020202040204" pitchFamily="34" charset="0"/>
            </a:endParaRPr>
          </a:p>
          <a:p>
            <a:pPr marL="342900" indent="-342900">
              <a:buFont typeface="+mj-lt"/>
              <a:buAutoNum type="arabicPeriod" startAt="3"/>
            </a:pPr>
            <a:endParaRPr lang="en-US" sz="1400" b="1" dirty="0">
              <a:solidFill>
                <a:srgbClr val="000000"/>
              </a:solidFill>
              <a:latin typeface="Univers Condensed Light" panose="020B0306020202040204" pitchFamily="34" charset="0"/>
            </a:endParaRPr>
          </a:p>
          <a:p>
            <a:pPr marL="342900" indent="-342900">
              <a:buFont typeface="+mj-lt"/>
              <a:buAutoNum type="arabicPeriod" startAt="3"/>
            </a:pPr>
            <a:endParaRPr lang="en-US" sz="1400" b="1" dirty="0">
              <a:solidFill>
                <a:srgbClr val="000000"/>
              </a:solidFill>
              <a:latin typeface="Univers Condensed Light" panose="020B0306020202040204" pitchFamily="34" charset="0"/>
            </a:endParaRPr>
          </a:p>
          <a:p>
            <a:pPr marL="342900" indent="-342900">
              <a:buFont typeface="+mj-lt"/>
              <a:buAutoNum type="arabicPeriod" startAt="3"/>
            </a:pPr>
            <a:endParaRPr lang="en-US" sz="1400" b="1" dirty="0">
              <a:solidFill>
                <a:srgbClr val="000000"/>
              </a:solidFill>
              <a:latin typeface="Univers Condensed Light" panose="020B0306020202040204" pitchFamily="34" charset="0"/>
            </a:endParaRPr>
          </a:p>
          <a:p>
            <a:pPr marL="342900" indent="-342900">
              <a:buFont typeface="+mj-lt"/>
              <a:buAutoNum type="arabicPeriod" startAt="3"/>
            </a:pPr>
            <a:endParaRPr lang="en-US" sz="1400" b="1" dirty="0">
              <a:solidFill>
                <a:srgbClr val="000000"/>
              </a:solidFill>
              <a:latin typeface="Univers Condensed Light" panose="020B0306020202040204" pitchFamily="34" charset="0"/>
            </a:endParaRPr>
          </a:p>
          <a:p>
            <a:pPr marL="342900" indent="-342900">
              <a:buFont typeface="+mj-lt"/>
              <a:buAutoNum type="arabicPeriod" startAt="3"/>
            </a:pPr>
            <a:endParaRPr lang="en-US" sz="1400" b="1" dirty="0">
              <a:solidFill>
                <a:srgbClr val="000000"/>
              </a:solidFill>
              <a:latin typeface="Univers Condensed Light" panose="020B0306020202040204" pitchFamily="34" charset="0"/>
            </a:endParaRPr>
          </a:p>
          <a:p>
            <a:pPr marL="342900" indent="-342900">
              <a:buFont typeface="+mj-lt"/>
              <a:buAutoNum type="arabicPeriod" startAt="3"/>
            </a:pPr>
            <a:endParaRPr lang="en-US" sz="1400" b="1" dirty="0">
              <a:solidFill>
                <a:srgbClr val="000000"/>
              </a:solidFill>
              <a:latin typeface="Univers Condensed Light" panose="020B0306020202040204" pitchFamily="34" charset="0"/>
            </a:endParaRPr>
          </a:p>
          <a:p>
            <a:pPr marL="342900" indent="-342900">
              <a:buFont typeface="+mj-lt"/>
              <a:buAutoNum type="arabicPeriod" startAt="3"/>
            </a:pPr>
            <a:endParaRPr lang="en-US" sz="1400" b="1" dirty="0">
              <a:solidFill>
                <a:srgbClr val="000000"/>
              </a:solidFill>
              <a:latin typeface="Univers Condensed Light" panose="020B0306020202040204" pitchFamily="34" charset="0"/>
            </a:endParaRPr>
          </a:p>
          <a:p>
            <a:pPr marL="342900" indent="-342900">
              <a:buFont typeface="+mj-lt"/>
              <a:buAutoNum type="arabicPeriod" startAt="3"/>
            </a:pPr>
            <a:endParaRPr lang="en-US" sz="1400" b="1" dirty="0">
              <a:solidFill>
                <a:srgbClr val="000000"/>
              </a:solidFill>
              <a:latin typeface="Univers Condensed Light" panose="020B0306020202040204" pitchFamily="34" charset="0"/>
            </a:endParaRPr>
          </a:p>
          <a:p>
            <a:pPr marL="342900" indent="-342900">
              <a:buFont typeface="+mj-lt"/>
              <a:buAutoNum type="arabicPeriod" startAt="3"/>
            </a:pPr>
            <a:endParaRPr lang="en-US" sz="1400" b="1" dirty="0">
              <a:solidFill>
                <a:srgbClr val="000000"/>
              </a:solidFill>
              <a:latin typeface="Univers Condensed Light" panose="020B0306020202040204" pitchFamily="34" charset="0"/>
            </a:endParaRPr>
          </a:p>
          <a:p>
            <a:endParaRPr lang="en-US" sz="1400" b="1" dirty="0">
              <a:solidFill>
                <a:srgbClr val="000000"/>
              </a:solidFill>
              <a:latin typeface="Univers Condensed Light" panose="020B0306020202040204" pitchFamily="34" charset="0"/>
            </a:endParaRPr>
          </a:p>
          <a:p>
            <a:endParaRPr lang="en-US" sz="1400" b="1" dirty="0">
              <a:solidFill>
                <a:srgbClr val="000000"/>
              </a:solidFill>
              <a:latin typeface="Univers Condensed Light" panose="020B030602020204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B9376AA-D982-4661-A756-91820A4332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0650" y="1769978"/>
            <a:ext cx="6448425" cy="4205104"/>
          </a:xfrm>
          <a:prstGeom prst="rect">
            <a:avLst/>
          </a:prstGeom>
          <a:noFill/>
          <a:ln w="9525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31AFD88-A7E7-4030-8B71-C395CFBBC5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9248" y="1694407"/>
            <a:ext cx="1461032" cy="15114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311055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0BEBD80E-1BE9-4CA4-B0AF-F028F9CC4FDE}"/>
              </a:ext>
            </a:extLst>
          </p:cNvPr>
          <p:cNvSpPr txBox="1"/>
          <p:nvPr/>
        </p:nvSpPr>
        <p:spPr>
          <a:xfrm>
            <a:off x="1034221" y="829198"/>
            <a:ext cx="10462454" cy="30777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400" b="1" dirty="0">
                <a:solidFill>
                  <a:srgbClr val="000000"/>
                </a:solidFill>
                <a:latin typeface="Univers Condensed Light" panose="020B0306020202040204" pitchFamily="34" charset="0"/>
              </a:rPr>
              <a:t>SSL Provider send back .</a:t>
            </a:r>
            <a:r>
              <a:rPr lang="en-US" sz="1400" b="1" dirty="0" err="1">
                <a:solidFill>
                  <a:srgbClr val="000000"/>
                </a:solidFill>
                <a:latin typeface="Univers Condensed Light" panose="020B0306020202040204" pitchFamily="34" charset="0"/>
              </a:rPr>
              <a:t>pem</a:t>
            </a:r>
            <a:r>
              <a:rPr lang="en-US" sz="1400" b="1" dirty="0">
                <a:solidFill>
                  <a:srgbClr val="000000"/>
                </a:solidFill>
                <a:latin typeface="Univers Condensed Light" panose="020B0306020202040204" pitchFamily="34" charset="0"/>
              </a:rPr>
              <a:t> file compose with 3 set of key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D7E7B52-08F3-4346-9AC1-CBA787445F1F}"/>
              </a:ext>
            </a:extLst>
          </p:cNvPr>
          <p:cNvSpPr txBox="1"/>
          <p:nvPr/>
        </p:nvSpPr>
        <p:spPr>
          <a:xfrm>
            <a:off x="320515" y="144349"/>
            <a:ext cx="53864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000000"/>
                </a:solidFill>
                <a:latin typeface="Univers Condensed Light" panose="020B0306020202040204" pitchFamily="34" charset="0"/>
              </a:rPr>
              <a:t>2</a:t>
            </a:r>
            <a:r>
              <a:rPr lang="th-TH" sz="4000" dirty="0">
                <a:solidFill>
                  <a:srgbClr val="000000"/>
                </a:solidFill>
                <a:latin typeface="Univers Condensed Light" panose="020B0306020202040204" pitchFamily="34" charset="0"/>
              </a:rPr>
              <a:t>. </a:t>
            </a:r>
            <a:r>
              <a:rPr lang="en-US" sz="4000" dirty="0">
                <a:solidFill>
                  <a:srgbClr val="000000"/>
                </a:solidFill>
                <a:latin typeface="Univers Condensed Light" panose="020B0306020202040204" pitchFamily="34" charset="0"/>
              </a:rPr>
              <a:t>Receive key from provider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975BB9B7-6B37-43CA-90A4-E1F7BE3E9E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8142" y="1325909"/>
            <a:ext cx="2050868" cy="522869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24" name="Right Brace 23">
            <a:extLst>
              <a:ext uri="{FF2B5EF4-FFF2-40B4-BE49-F238E27FC236}">
                <a16:creationId xmlns:a16="http://schemas.microsoft.com/office/drawing/2014/main" id="{C616F9A6-7EE8-4179-85AD-31DB1AC7EC9C}"/>
              </a:ext>
            </a:extLst>
          </p:cNvPr>
          <p:cNvSpPr/>
          <p:nvPr/>
        </p:nvSpPr>
        <p:spPr>
          <a:xfrm>
            <a:off x="3596991" y="1378280"/>
            <a:ext cx="244617" cy="1973805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Brace 26">
            <a:extLst>
              <a:ext uri="{FF2B5EF4-FFF2-40B4-BE49-F238E27FC236}">
                <a16:creationId xmlns:a16="http://schemas.microsoft.com/office/drawing/2014/main" id="{AD292883-5321-4E66-8430-BDFC33EB0AFF}"/>
              </a:ext>
            </a:extLst>
          </p:cNvPr>
          <p:cNvSpPr/>
          <p:nvPr/>
        </p:nvSpPr>
        <p:spPr>
          <a:xfrm>
            <a:off x="3599848" y="3451471"/>
            <a:ext cx="244617" cy="1569395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ight Brace 27">
            <a:extLst>
              <a:ext uri="{FF2B5EF4-FFF2-40B4-BE49-F238E27FC236}">
                <a16:creationId xmlns:a16="http://schemas.microsoft.com/office/drawing/2014/main" id="{D8541D14-0457-4A8F-82F5-393E48A32EE3}"/>
              </a:ext>
            </a:extLst>
          </p:cNvPr>
          <p:cNvSpPr/>
          <p:nvPr/>
        </p:nvSpPr>
        <p:spPr>
          <a:xfrm>
            <a:off x="3596991" y="5136686"/>
            <a:ext cx="244617" cy="123292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B5E3ECE-DD0C-4E6F-B4BC-59EA7EEC8F95}"/>
              </a:ext>
            </a:extLst>
          </p:cNvPr>
          <p:cNvSpPr txBox="1"/>
          <p:nvPr/>
        </p:nvSpPr>
        <p:spPr>
          <a:xfrm>
            <a:off x="3830611" y="2211293"/>
            <a:ext cx="3732417" cy="30777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0000"/>
                </a:solidFill>
                <a:latin typeface="Univers Condensed Light" panose="020B0306020202040204" pitchFamily="34" charset="0"/>
              </a:rPr>
              <a:t>Copy to new file and rename 	</a:t>
            </a:r>
            <a:r>
              <a:rPr lang="en-US" sz="1400" b="1" dirty="0">
                <a:solidFill>
                  <a:srgbClr val="0070C0"/>
                </a:solidFill>
                <a:latin typeface="Univers Condensed Light" panose="020B0306020202040204" pitchFamily="34" charset="0"/>
              </a:rPr>
              <a:t>1.pem</a:t>
            </a:r>
            <a:r>
              <a:rPr lang="en-US" sz="1400" b="1" dirty="0">
                <a:solidFill>
                  <a:srgbClr val="000000"/>
                </a:solidFill>
                <a:latin typeface="Univers Condensed Light" panose="020B0306020202040204" pitchFamily="34" charset="0"/>
              </a:rPr>
              <a:t>          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29116BD-D24F-48E9-BC2F-98EF7066B377}"/>
              </a:ext>
            </a:extLst>
          </p:cNvPr>
          <p:cNvSpPr txBox="1"/>
          <p:nvPr/>
        </p:nvSpPr>
        <p:spPr>
          <a:xfrm>
            <a:off x="3817659" y="4090497"/>
            <a:ext cx="3805190" cy="30777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0000"/>
                </a:solidFill>
                <a:latin typeface="Univers Condensed Light" panose="020B0306020202040204" pitchFamily="34" charset="0"/>
              </a:rPr>
              <a:t>Copy to new file and rename 	</a:t>
            </a:r>
            <a:r>
              <a:rPr lang="en-US" sz="1400" b="1" dirty="0">
                <a:solidFill>
                  <a:srgbClr val="0070C0"/>
                </a:solidFill>
                <a:latin typeface="Univers Condensed Light" panose="020B0306020202040204" pitchFamily="34" charset="0"/>
              </a:rPr>
              <a:t>2.pem</a:t>
            </a:r>
            <a:r>
              <a:rPr lang="en-US" sz="1400" b="1" dirty="0">
                <a:solidFill>
                  <a:srgbClr val="000000"/>
                </a:solidFill>
                <a:latin typeface="Univers Condensed Light" panose="020B0306020202040204" pitchFamily="34" charset="0"/>
              </a:rPr>
              <a:t>          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7D6936B-6FB6-4D76-9544-2EEA937429D6}"/>
              </a:ext>
            </a:extLst>
          </p:cNvPr>
          <p:cNvSpPr txBox="1"/>
          <p:nvPr/>
        </p:nvSpPr>
        <p:spPr>
          <a:xfrm>
            <a:off x="3817660" y="5590347"/>
            <a:ext cx="4275207" cy="30777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0000"/>
                </a:solidFill>
                <a:latin typeface="Univers Condensed Light" panose="020B0306020202040204" pitchFamily="34" charset="0"/>
              </a:rPr>
              <a:t>Copy to new file and rename 	</a:t>
            </a:r>
            <a:r>
              <a:rPr lang="en-US" sz="1400" b="1" dirty="0">
                <a:solidFill>
                  <a:srgbClr val="0070C0"/>
                </a:solidFill>
                <a:latin typeface="Univers Condensed Light" panose="020B0306020202040204" pitchFamily="34" charset="0"/>
              </a:rPr>
              <a:t>3.pem</a:t>
            </a:r>
            <a:r>
              <a:rPr lang="en-US" sz="1400" b="1" dirty="0">
                <a:solidFill>
                  <a:srgbClr val="000000"/>
                </a:solidFill>
                <a:latin typeface="Univers Condensed Light" panose="020B0306020202040204" pitchFamily="34" charset="0"/>
              </a:rPr>
              <a:t>          </a:t>
            </a: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9EFACDBF-6CE3-4842-8863-289690B044BC}"/>
              </a:ext>
            </a:extLst>
          </p:cNvPr>
          <p:cNvSpPr/>
          <p:nvPr/>
        </p:nvSpPr>
        <p:spPr>
          <a:xfrm>
            <a:off x="6043438" y="2307363"/>
            <a:ext cx="244617" cy="115590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3CAD8FCF-B504-4F8C-AEFE-638A159C3A57}"/>
              </a:ext>
            </a:extLst>
          </p:cNvPr>
          <p:cNvSpPr/>
          <p:nvPr/>
        </p:nvSpPr>
        <p:spPr>
          <a:xfrm>
            <a:off x="6024697" y="4178373"/>
            <a:ext cx="244617" cy="115590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CB36D88A-62D1-4DE4-9B2B-9213D202332A}"/>
              </a:ext>
            </a:extLst>
          </p:cNvPr>
          <p:cNvSpPr/>
          <p:nvPr/>
        </p:nvSpPr>
        <p:spPr>
          <a:xfrm>
            <a:off x="6043438" y="5695351"/>
            <a:ext cx="244617" cy="115590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D674479-57D0-4A55-98F9-30CFE64EA0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8787" y="6609169"/>
            <a:ext cx="1329578" cy="13437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3157932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7000CAF-4C35-408C-942E-0879DC8039F7}"/>
              </a:ext>
            </a:extLst>
          </p:cNvPr>
          <p:cNvSpPr txBox="1"/>
          <p:nvPr/>
        </p:nvSpPr>
        <p:spPr>
          <a:xfrm>
            <a:off x="1034222" y="1000017"/>
            <a:ext cx="9767128" cy="116955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 startAt="2"/>
            </a:pPr>
            <a:r>
              <a:rPr lang="en-US" sz="1400" b="1" dirty="0">
                <a:solidFill>
                  <a:srgbClr val="000000"/>
                </a:solidFill>
                <a:latin typeface="Univers Condensed Light" panose="020B0306020202040204" pitchFamily="34" charset="0"/>
              </a:rPr>
              <a:t>Install OpenSSL program from this link -&gt; </a:t>
            </a:r>
            <a:r>
              <a:rPr lang="en-US" sz="1400" b="1" dirty="0">
                <a:solidFill>
                  <a:srgbClr val="0070C0"/>
                </a:solidFill>
                <a:latin typeface="Univers Condensed Light" panose="020B0306020202040204" pitchFamily="34" charset="0"/>
                <a:hlinkClick r:id="rId2"/>
              </a:rPr>
              <a:t>https://slproweb.com/products/Win32OpenSSL.html</a:t>
            </a:r>
            <a:endParaRPr lang="en-US" sz="1400" b="1" dirty="0">
              <a:solidFill>
                <a:srgbClr val="0070C0"/>
              </a:solidFill>
              <a:latin typeface="Univers Condensed Light" panose="020B0306020202040204" pitchFamily="34" charset="0"/>
            </a:endParaRPr>
          </a:p>
          <a:p>
            <a:endParaRPr lang="en-US" sz="1400" b="1" dirty="0">
              <a:latin typeface="Univers Condensed Light" panose="020B0306020202040204" pitchFamily="34" charset="0"/>
            </a:endParaRPr>
          </a:p>
          <a:p>
            <a:pPr marL="342900" indent="-342900">
              <a:buFont typeface="+mj-lt"/>
              <a:buAutoNum type="arabicPeriod" startAt="3"/>
            </a:pPr>
            <a:r>
              <a:rPr lang="en-US" sz="1400" b="1" dirty="0">
                <a:latin typeface="Univers Condensed Light" panose="020B0306020202040204" pitchFamily="34" charset="0"/>
              </a:rPr>
              <a:t>Setup environment path for use command SSL at command line </a:t>
            </a:r>
          </a:p>
          <a:p>
            <a:pPr marL="342900" indent="-342900">
              <a:buFont typeface="+mj-lt"/>
              <a:buAutoNum type="arabicPeriod" startAt="3"/>
            </a:pPr>
            <a:endParaRPr lang="en-US" sz="1400" b="1" dirty="0">
              <a:latin typeface="Univers Condensed Light" panose="020B0306020202040204" pitchFamily="34" charset="0"/>
            </a:endParaRPr>
          </a:p>
          <a:p>
            <a:pPr marL="342900" indent="-342900">
              <a:buFont typeface="+mj-lt"/>
              <a:buAutoNum type="arabicPeriod" startAt="3"/>
            </a:pPr>
            <a:endParaRPr lang="en-US" sz="1400" b="1" dirty="0">
              <a:latin typeface="Univers Condensed Light" panose="020B0306020202040204" pitchFamily="34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70DF4A3-5E46-4348-BDE5-BAA4416CBB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702" y="2111360"/>
            <a:ext cx="2002897" cy="49139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91B750E-9F1E-499F-B200-F23DFFABE0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4965" y="2108500"/>
            <a:ext cx="2460887" cy="279537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4BDDBB5-37AF-4EDB-9BF0-AC31BC9403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97522" y="2108500"/>
            <a:ext cx="2953065" cy="279537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CB0DB03-D3E9-4703-85B0-6F28CF9334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52256" y="2108500"/>
            <a:ext cx="2940447" cy="279537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7FEE4F1-695A-4514-991A-5A9EA0BF2603}"/>
              </a:ext>
            </a:extLst>
          </p:cNvPr>
          <p:cNvSpPr txBox="1"/>
          <p:nvPr/>
        </p:nvSpPr>
        <p:spPr>
          <a:xfrm>
            <a:off x="320515" y="144349"/>
            <a:ext cx="53864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000000"/>
                </a:solidFill>
                <a:latin typeface="Univers Condensed Light" panose="020B0306020202040204" pitchFamily="34" charset="0"/>
              </a:rPr>
              <a:t>2</a:t>
            </a:r>
            <a:r>
              <a:rPr lang="th-TH" sz="4000" dirty="0">
                <a:solidFill>
                  <a:srgbClr val="000000"/>
                </a:solidFill>
                <a:latin typeface="Univers Condensed Light" panose="020B0306020202040204" pitchFamily="34" charset="0"/>
              </a:rPr>
              <a:t>. </a:t>
            </a:r>
            <a:r>
              <a:rPr lang="en-US" sz="4000" dirty="0">
                <a:solidFill>
                  <a:srgbClr val="000000"/>
                </a:solidFill>
                <a:latin typeface="Univers Condensed Light" panose="020B0306020202040204" pitchFamily="34" charset="0"/>
              </a:rPr>
              <a:t>Receive key from provider</a:t>
            </a:r>
          </a:p>
        </p:txBody>
      </p:sp>
    </p:spTree>
    <p:extLst>
      <p:ext uri="{BB962C8B-B14F-4D97-AF65-F5344CB8AC3E}">
        <p14:creationId xmlns:p14="http://schemas.microsoft.com/office/powerpoint/2010/main" val="31619228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D7E7B52-08F3-4346-9AC1-CBA787445F1F}"/>
              </a:ext>
            </a:extLst>
          </p:cNvPr>
          <p:cNvSpPr txBox="1"/>
          <p:nvPr/>
        </p:nvSpPr>
        <p:spPr>
          <a:xfrm>
            <a:off x="320515" y="13726"/>
            <a:ext cx="770755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i="0" dirty="0">
                <a:solidFill>
                  <a:srgbClr val="000000"/>
                </a:solidFill>
                <a:effectLst/>
                <a:latin typeface="Univers Condensed Light" panose="020B0306020202040204" pitchFamily="34" charset="0"/>
              </a:rPr>
              <a:t>1. Create Local Certificate Authority (CA)</a:t>
            </a:r>
            <a:endParaRPr lang="en-US" sz="4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5D9894-CE4E-4641-9AF4-067CB642B3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6574" y="1517270"/>
            <a:ext cx="4686420" cy="18745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F6D0A59-9FE6-42FF-88D6-AF6E95D4D7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6574" y="4256425"/>
            <a:ext cx="5372376" cy="163838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7000CAF-4C35-408C-942E-0879DC8039F7}"/>
              </a:ext>
            </a:extLst>
          </p:cNvPr>
          <p:cNvSpPr txBox="1"/>
          <p:nvPr/>
        </p:nvSpPr>
        <p:spPr>
          <a:xfrm>
            <a:off x="1034222" y="1000017"/>
            <a:ext cx="580472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i="0" dirty="0">
                <a:solidFill>
                  <a:srgbClr val="000000"/>
                </a:solidFill>
                <a:effectLst/>
                <a:latin typeface="Univers Condensed Light" panose="020B0306020202040204" pitchFamily="34" charset="0"/>
              </a:rPr>
              <a:t>1. Select a Certificate Store with </a:t>
            </a:r>
            <a:r>
              <a:rPr lang="en-US" sz="1400" b="1" i="0" dirty="0">
                <a:solidFill>
                  <a:srgbClr val="0070C0"/>
                </a:solidFill>
                <a:effectLst/>
                <a:latin typeface="Univers Condensed Light" panose="020B0306020202040204" pitchFamily="34" charset="0"/>
              </a:rPr>
              <a:t>Local Certificate Authority (CA) </a:t>
            </a:r>
            <a:r>
              <a:rPr lang="en-US" sz="1400" b="1" dirty="0">
                <a:solidFill>
                  <a:srgbClr val="000000"/>
                </a:solidFill>
                <a:latin typeface="Univers Condensed Light" panose="020B0306020202040204" pitchFamily="34" charset="0"/>
              </a:rPr>
              <a:t>and click continue</a:t>
            </a:r>
            <a:endParaRPr lang="en-US" sz="1400" b="1" dirty="0">
              <a:solidFill>
                <a:srgbClr val="0070C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9F0DB2-2355-4C19-B74D-54CA7666F859}"/>
              </a:ext>
            </a:extLst>
          </p:cNvPr>
          <p:cNvSpPr txBox="1"/>
          <p:nvPr/>
        </p:nvSpPr>
        <p:spPr>
          <a:xfrm>
            <a:off x="1081448" y="3670243"/>
            <a:ext cx="580472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0000"/>
                </a:solidFill>
                <a:latin typeface="Univers Condensed Light" panose="020B0306020202040204" pitchFamily="34" charset="0"/>
              </a:rPr>
              <a:t>2</a:t>
            </a:r>
            <a:r>
              <a:rPr lang="en-US" sz="1400" b="1" i="0" dirty="0">
                <a:solidFill>
                  <a:srgbClr val="000000"/>
                </a:solidFill>
                <a:effectLst/>
                <a:latin typeface="Univers Condensed Light" panose="020B0306020202040204" pitchFamily="34" charset="0"/>
              </a:rPr>
              <a:t>. Enter a password </a:t>
            </a:r>
            <a:r>
              <a:rPr lang="en-US" sz="1400" b="1" dirty="0">
                <a:solidFill>
                  <a:srgbClr val="000000"/>
                </a:solidFill>
                <a:latin typeface="Univers Condensed Light" panose="020B0306020202040204" pitchFamily="34" charset="0"/>
              </a:rPr>
              <a:t>and click continue</a:t>
            </a:r>
            <a:endParaRPr lang="en-US" sz="14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82836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7000CAF-4C35-408C-942E-0879DC8039F7}"/>
              </a:ext>
            </a:extLst>
          </p:cNvPr>
          <p:cNvSpPr txBox="1"/>
          <p:nvPr/>
        </p:nvSpPr>
        <p:spPr>
          <a:xfrm>
            <a:off x="1034222" y="1000017"/>
            <a:ext cx="9767128" cy="116955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 startAt="4"/>
            </a:pPr>
            <a:r>
              <a:rPr lang="en-US" sz="1400" b="1" dirty="0">
                <a:latin typeface="Univers Condensed Light" panose="020B0306020202040204" pitchFamily="34" charset="0"/>
              </a:rPr>
              <a:t>Convert key from .</a:t>
            </a:r>
            <a:r>
              <a:rPr lang="en-US" sz="1400" b="1" dirty="0" err="1">
                <a:latin typeface="Univers Condensed Light" panose="020B0306020202040204" pitchFamily="34" charset="0"/>
              </a:rPr>
              <a:t>pem</a:t>
            </a:r>
            <a:r>
              <a:rPr lang="en-US" sz="1400" b="1" dirty="0">
                <a:latin typeface="Univers Condensed Light" panose="020B0306020202040204" pitchFamily="34" charset="0"/>
              </a:rPr>
              <a:t> file to .</a:t>
            </a:r>
            <a:r>
              <a:rPr lang="en-US" sz="1400" b="1" dirty="0" err="1">
                <a:latin typeface="Univers Condensed Light" panose="020B0306020202040204" pitchFamily="34" charset="0"/>
              </a:rPr>
              <a:t>crt</a:t>
            </a:r>
            <a:r>
              <a:rPr lang="en-US" sz="1400" b="1" dirty="0">
                <a:latin typeface="Univers Condensed Light" panose="020B0306020202040204" pitchFamily="34" charset="0"/>
              </a:rPr>
              <a:t> file and rename </a:t>
            </a:r>
            <a:r>
              <a:rPr lang="en-US" sz="1400" b="1" dirty="0" err="1">
                <a:latin typeface="Univers Condensed Light" panose="020B0306020202040204" pitchFamily="34" charset="0"/>
              </a:rPr>
              <a:t>crt</a:t>
            </a:r>
            <a:r>
              <a:rPr lang="en-US" sz="1400" b="1" dirty="0">
                <a:latin typeface="Univers Condensed Light" panose="020B0306020202040204" pitchFamily="34" charset="0"/>
              </a:rPr>
              <a:t> file</a:t>
            </a:r>
          </a:p>
          <a:p>
            <a:r>
              <a:rPr lang="en-US" sz="1400" dirty="0">
                <a:latin typeface="Univers Condensed Light" panose="020B0306020202040204" pitchFamily="34" charset="0"/>
              </a:rPr>
              <a:t>	- </a:t>
            </a:r>
            <a:r>
              <a:rPr lang="en-US" sz="1400" dirty="0" err="1">
                <a:latin typeface="Univers Condensed Light" panose="020B0306020202040204" pitchFamily="34" charset="0"/>
              </a:rPr>
              <a:t>openssl</a:t>
            </a:r>
            <a:r>
              <a:rPr lang="en-US" sz="1400" dirty="0">
                <a:latin typeface="Univers Condensed Light" panose="020B0306020202040204" pitchFamily="34" charset="0"/>
              </a:rPr>
              <a:t> x509 -</a:t>
            </a:r>
            <a:r>
              <a:rPr lang="en-US" sz="1400" dirty="0" err="1">
                <a:latin typeface="Univers Condensed Light" panose="020B0306020202040204" pitchFamily="34" charset="0"/>
              </a:rPr>
              <a:t>outform</a:t>
            </a:r>
            <a:r>
              <a:rPr lang="en-US" sz="1400" dirty="0">
                <a:latin typeface="Univers Condensed Light" panose="020B0306020202040204" pitchFamily="34" charset="0"/>
              </a:rPr>
              <a:t> der -in </a:t>
            </a:r>
            <a:r>
              <a:rPr lang="en-US" sz="1400" dirty="0">
                <a:solidFill>
                  <a:srgbClr val="0070C0"/>
                </a:solidFill>
                <a:latin typeface="Univers Condensed Light" panose="020B0306020202040204" pitchFamily="34" charset="0"/>
              </a:rPr>
              <a:t>1.pem </a:t>
            </a:r>
            <a:r>
              <a:rPr lang="en-US" sz="1400" dirty="0">
                <a:latin typeface="Univers Condensed Light" panose="020B0306020202040204" pitchFamily="34" charset="0"/>
              </a:rPr>
              <a:t>-out  </a:t>
            </a:r>
            <a:r>
              <a:rPr lang="en-US" sz="1400" dirty="0">
                <a:solidFill>
                  <a:srgbClr val="0070C0"/>
                </a:solidFill>
                <a:latin typeface="Univers Condensed Light" panose="020B0306020202040204" pitchFamily="34" charset="0"/>
              </a:rPr>
              <a:t>1.crt</a:t>
            </a:r>
            <a:r>
              <a:rPr lang="en-US" sz="1400" dirty="0">
                <a:latin typeface="Univers Condensed Light" panose="020B0306020202040204" pitchFamily="34" charset="0"/>
              </a:rPr>
              <a:t>	</a:t>
            </a:r>
          </a:p>
          <a:p>
            <a:r>
              <a:rPr lang="en-US" sz="1400" dirty="0">
                <a:latin typeface="Univers Condensed Light" panose="020B0306020202040204" pitchFamily="34" charset="0"/>
              </a:rPr>
              <a:t>	- </a:t>
            </a:r>
            <a:r>
              <a:rPr lang="en-US" sz="1400" dirty="0" err="1">
                <a:latin typeface="Univers Condensed Light" panose="020B0306020202040204" pitchFamily="34" charset="0"/>
              </a:rPr>
              <a:t>openssl</a:t>
            </a:r>
            <a:r>
              <a:rPr lang="en-US" sz="1400" dirty="0">
                <a:latin typeface="Univers Condensed Light" panose="020B0306020202040204" pitchFamily="34" charset="0"/>
              </a:rPr>
              <a:t> x509 -</a:t>
            </a:r>
            <a:r>
              <a:rPr lang="en-US" sz="1400" dirty="0" err="1">
                <a:latin typeface="Univers Condensed Light" panose="020B0306020202040204" pitchFamily="34" charset="0"/>
              </a:rPr>
              <a:t>outform</a:t>
            </a:r>
            <a:r>
              <a:rPr lang="en-US" sz="1400" dirty="0">
                <a:latin typeface="Univers Condensed Light" panose="020B0306020202040204" pitchFamily="34" charset="0"/>
              </a:rPr>
              <a:t> der -in </a:t>
            </a:r>
            <a:r>
              <a:rPr lang="en-US" sz="1400" dirty="0">
                <a:solidFill>
                  <a:srgbClr val="0070C0"/>
                </a:solidFill>
                <a:latin typeface="Univers Condensed Light" panose="020B0306020202040204" pitchFamily="34" charset="0"/>
              </a:rPr>
              <a:t>2.pem </a:t>
            </a:r>
            <a:r>
              <a:rPr lang="en-US" sz="1400" dirty="0">
                <a:latin typeface="Univers Condensed Light" panose="020B0306020202040204" pitchFamily="34" charset="0"/>
              </a:rPr>
              <a:t>-out  </a:t>
            </a:r>
            <a:r>
              <a:rPr lang="en-US" sz="1400" dirty="0">
                <a:solidFill>
                  <a:srgbClr val="0070C0"/>
                </a:solidFill>
                <a:latin typeface="Univers Condensed Light" panose="020B0306020202040204" pitchFamily="34" charset="0"/>
              </a:rPr>
              <a:t>2.crt</a:t>
            </a:r>
            <a:r>
              <a:rPr lang="en-US" sz="1400" dirty="0">
                <a:latin typeface="Univers Condensed Light" panose="020B0306020202040204" pitchFamily="34" charset="0"/>
              </a:rPr>
              <a:t>	</a:t>
            </a:r>
          </a:p>
          <a:p>
            <a:r>
              <a:rPr lang="en-US" sz="1400" dirty="0">
                <a:latin typeface="Univers Condensed Light" panose="020B0306020202040204" pitchFamily="34" charset="0"/>
              </a:rPr>
              <a:t>	- </a:t>
            </a:r>
            <a:r>
              <a:rPr lang="en-US" sz="1400" dirty="0" err="1">
                <a:latin typeface="Univers Condensed Light" panose="020B0306020202040204" pitchFamily="34" charset="0"/>
              </a:rPr>
              <a:t>openssl</a:t>
            </a:r>
            <a:r>
              <a:rPr lang="en-US" sz="1400" dirty="0">
                <a:latin typeface="Univers Condensed Light" panose="020B0306020202040204" pitchFamily="34" charset="0"/>
              </a:rPr>
              <a:t> x509 -</a:t>
            </a:r>
            <a:r>
              <a:rPr lang="en-US" sz="1400" dirty="0" err="1">
                <a:latin typeface="Univers Condensed Light" panose="020B0306020202040204" pitchFamily="34" charset="0"/>
              </a:rPr>
              <a:t>outform</a:t>
            </a:r>
            <a:r>
              <a:rPr lang="en-US" sz="1400" dirty="0">
                <a:latin typeface="Univers Condensed Light" panose="020B0306020202040204" pitchFamily="34" charset="0"/>
              </a:rPr>
              <a:t> der -in </a:t>
            </a:r>
            <a:r>
              <a:rPr lang="en-US" sz="1400" dirty="0">
                <a:solidFill>
                  <a:srgbClr val="0070C0"/>
                </a:solidFill>
                <a:latin typeface="Univers Condensed Light" panose="020B0306020202040204" pitchFamily="34" charset="0"/>
              </a:rPr>
              <a:t>3.pem </a:t>
            </a:r>
            <a:r>
              <a:rPr lang="en-US" sz="1400" dirty="0">
                <a:latin typeface="Univers Condensed Light" panose="020B0306020202040204" pitchFamily="34" charset="0"/>
              </a:rPr>
              <a:t>-out  </a:t>
            </a:r>
            <a:r>
              <a:rPr lang="en-US" sz="1400" dirty="0">
                <a:solidFill>
                  <a:srgbClr val="0070C0"/>
                </a:solidFill>
                <a:latin typeface="Univers Condensed Light" panose="020B0306020202040204" pitchFamily="34" charset="0"/>
              </a:rPr>
              <a:t>3.crt</a:t>
            </a:r>
            <a:r>
              <a:rPr lang="en-US" sz="1400" b="1" dirty="0">
                <a:latin typeface="Univers Condensed Light" panose="020B0306020202040204" pitchFamily="34" charset="0"/>
              </a:rPr>
              <a:t>	</a:t>
            </a:r>
          </a:p>
          <a:p>
            <a:pPr marL="342900" indent="-342900">
              <a:buFont typeface="+mj-lt"/>
              <a:buAutoNum type="arabicPeriod" startAt="7"/>
            </a:pPr>
            <a:endParaRPr lang="en-US" sz="1400" b="1" dirty="0">
              <a:latin typeface="Univers Condensed Light" panose="020B030602020204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D65256-452F-4B24-A542-F702205012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7187" y="2169568"/>
            <a:ext cx="2599723" cy="330582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AA12535-C19C-4A13-AC61-2691C4B1F4F0}"/>
              </a:ext>
            </a:extLst>
          </p:cNvPr>
          <p:cNvSpPr txBox="1"/>
          <p:nvPr/>
        </p:nvSpPr>
        <p:spPr>
          <a:xfrm>
            <a:off x="1363386" y="5704094"/>
            <a:ext cx="2599723" cy="30777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  <a:latin typeface="Univers Condensed Light" panose="020B0306020202040204" pitchFamily="34" charset="0"/>
              </a:rPr>
              <a:t>1</a:t>
            </a:r>
            <a:r>
              <a:rPr lang="en-US" sz="1400" dirty="0">
                <a:latin typeface="Univers Condensed Light" panose="020B0306020202040204" pitchFamily="34" charset="0"/>
              </a:rPr>
              <a:t>.crt  -&gt; </a:t>
            </a:r>
            <a:r>
              <a:rPr lang="en-US" sz="1400" dirty="0">
                <a:solidFill>
                  <a:srgbClr val="0070C0"/>
                </a:solidFill>
                <a:latin typeface="Univers Condensed Light" panose="020B0306020202040204" pitchFamily="34" charset="0"/>
              </a:rPr>
              <a:t>e-sign.siamtinplate.co.th</a:t>
            </a:r>
            <a:r>
              <a:rPr lang="en-US" sz="1400" dirty="0">
                <a:latin typeface="Univers Condensed Light" panose="020B0306020202040204" pitchFamily="34" charset="0"/>
              </a:rPr>
              <a:t>.crt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61EF604-2A3B-43EC-9C97-4313EAA5DB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0768" y="2169568"/>
            <a:ext cx="2584286" cy="328619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8E1DFCA-3640-4934-AF0E-CB39C660FB34}"/>
              </a:ext>
            </a:extLst>
          </p:cNvPr>
          <p:cNvSpPr txBox="1"/>
          <p:nvPr/>
        </p:nvSpPr>
        <p:spPr>
          <a:xfrm>
            <a:off x="4840245" y="5704094"/>
            <a:ext cx="1545315" cy="30777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  <a:latin typeface="Univers Condensed Light" panose="020B0306020202040204" pitchFamily="34" charset="0"/>
              </a:rPr>
              <a:t>2</a:t>
            </a:r>
            <a:r>
              <a:rPr lang="en-US" sz="1400" dirty="0">
                <a:latin typeface="Univers Condensed Light" panose="020B0306020202040204" pitchFamily="34" charset="0"/>
              </a:rPr>
              <a:t>.crt -&gt; </a:t>
            </a:r>
            <a:r>
              <a:rPr lang="en-US" sz="1400" dirty="0">
                <a:solidFill>
                  <a:srgbClr val="0070C0"/>
                </a:solidFill>
                <a:latin typeface="Univers Condensed Light" panose="020B0306020202040204" pitchFamily="34" charset="0"/>
              </a:rPr>
              <a:t>TrustCA</a:t>
            </a:r>
            <a:r>
              <a:rPr lang="en-US" sz="1400" dirty="0">
                <a:latin typeface="Univers Condensed Light" panose="020B0306020202040204" pitchFamily="34" charset="0"/>
              </a:rPr>
              <a:t>.crt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CD9E43B-23D3-49D4-AF4C-6DA85A6304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8912" y="2161780"/>
            <a:ext cx="2584286" cy="328619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C84C896-E8B6-4D91-B4DA-3541F2DC49D5}"/>
              </a:ext>
            </a:extLst>
          </p:cNvPr>
          <p:cNvSpPr txBox="1"/>
          <p:nvPr/>
        </p:nvSpPr>
        <p:spPr>
          <a:xfrm>
            <a:off x="7658397" y="5704093"/>
            <a:ext cx="1545315" cy="30777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  <a:latin typeface="Univers Condensed Light" panose="020B0306020202040204" pitchFamily="34" charset="0"/>
              </a:rPr>
              <a:t>3</a:t>
            </a:r>
            <a:r>
              <a:rPr lang="en-US" sz="1400" dirty="0">
                <a:latin typeface="Univers Condensed Light" panose="020B0306020202040204" pitchFamily="34" charset="0"/>
              </a:rPr>
              <a:t>.crt -&gt; </a:t>
            </a:r>
            <a:r>
              <a:rPr lang="en-US" sz="1400" dirty="0">
                <a:solidFill>
                  <a:srgbClr val="0070C0"/>
                </a:solidFill>
                <a:latin typeface="Univers Condensed Light" panose="020B0306020202040204" pitchFamily="34" charset="0"/>
              </a:rPr>
              <a:t>CARoot</a:t>
            </a:r>
            <a:r>
              <a:rPr lang="en-US" sz="1400" dirty="0">
                <a:latin typeface="Univers Condensed Light" panose="020B0306020202040204" pitchFamily="34" charset="0"/>
              </a:rPr>
              <a:t>.crt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E58DA14-E24C-4C33-A715-5103206CD488}"/>
              </a:ext>
            </a:extLst>
          </p:cNvPr>
          <p:cNvSpPr txBox="1"/>
          <p:nvPr/>
        </p:nvSpPr>
        <p:spPr>
          <a:xfrm>
            <a:off x="320515" y="144349"/>
            <a:ext cx="53864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000000"/>
                </a:solidFill>
                <a:latin typeface="Univers Condensed Light" panose="020B0306020202040204" pitchFamily="34" charset="0"/>
              </a:rPr>
              <a:t>2</a:t>
            </a:r>
            <a:r>
              <a:rPr lang="th-TH" sz="4000" dirty="0">
                <a:solidFill>
                  <a:srgbClr val="000000"/>
                </a:solidFill>
                <a:latin typeface="Univers Condensed Light" panose="020B0306020202040204" pitchFamily="34" charset="0"/>
              </a:rPr>
              <a:t>. </a:t>
            </a:r>
            <a:r>
              <a:rPr lang="en-US" sz="4000" dirty="0">
                <a:solidFill>
                  <a:srgbClr val="000000"/>
                </a:solidFill>
                <a:latin typeface="Univers Condensed Light" panose="020B0306020202040204" pitchFamily="34" charset="0"/>
              </a:rPr>
              <a:t>Receive key from provider</a:t>
            </a:r>
          </a:p>
        </p:txBody>
      </p:sp>
    </p:spTree>
    <p:extLst>
      <p:ext uri="{BB962C8B-B14F-4D97-AF65-F5344CB8AC3E}">
        <p14:creationId xmlns:p14="http://schemas.microsoft.com/office/powerpoint/2010/main" val="42454402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7000CAF-4C35-408C-942E-0879DC8039F7}"/>
              </a:ext>
            </a:extLst>
          </p:cNvPr>
          <p:cNvSpPr txBox="1"/>
          <p:nvPr/>
        </p:nvSpPr>
        <p:spPr>
          <a:xfrm>
            <a:off x="1034222" y="1000017"/>
            <a:ext cx="4137853" cy="52322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400" b="1" dirty="0">
                <a:latin typeface="Univers Condensed Light" panose="020B0306020202040204" pitchFamily="34" charset="0"/>
              </a:rPr>
              <a:t>Paste certification to server folder</a:t>
            </a:r>
          </a:p>
          <a:p>
            <a:r>
              <a:rPr lang="en-US" sz="1400" dirty="0">
                <a:latin typeface="Univers Condensed Light" panose="020B0306020202040204" pitchFamily="34" charset="0"/>
              </a:rPr>
              <a:t>	</a:t>
            </a:r>
            <a:endParaRPr lang="en-US" sz="1400" b="1" dirty="0">
              <a:latin typeface="Univers Condensed Light" panose="020B030602020204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E58DA14-E24C-4C33-A715-5103206CD488}"/>
              </a:ext>
            </a:extLst>
          </p:cNvPr>
          <p:cNvSpPr txBox="1"/>
          <p:nvPr/>
        </p:nvSpPr>
        <p:spPr>
          <a:xfrm>
            <a:off x="320515" y="144349"/>
            <a:ext cx="83199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000000"/>
                </a:solidFill>
                <a:latin typeface="Univers Condensed Light" panose="020B0306020202040204" pitchFamily="34" charset="0"/>
              </a:rPr>
              <a:t>3</a:t>
            </a:r>
            <a:r>
              <a:rPr lang="th-TH" sz="4000" dirty="0">
                <a:solidFill>
                  <a:srgbClr val="000000"/>
                </a:solidFill>
                <a:latin typeface="Univers Condensed Light" panose="020B0306020202040204" pitchFamily="34" charset="0"/>
              </a:rPr>
              <a:t>. </a:t>
            </a:r>
            <a:r>
              <a:rPr lang="en-US" sz="4000" dirty="0">
                <a:solidFill>
                  <a:srgbClr val="000000"/>
                </a:solidFill>
                <a:latin typeface="Univers Condensed Light" panose="020B0306020202040204" pitchFamily="34" charset="0"/>
              </a:rPr>
              <a:t>Import certification from provide to server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755652F-57C7-4F8C-A32E-7A3F2AC58D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6375" y="1426619"/>
            <a:ext cx="4048125" cy="350243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5BDD8CC-0B61-424F-9708-AC59F9FA26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0515" y="1426619"/>
            <a:ext cx="4455110" cy="153732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5C83051-A689-4FE2-9DCD-088181266891}"/>
              </a:ext>
            </a:extLst>
          </p:cNvPr>
          <p:cNvSpPr txBox="1"/>
          <p:nvPr/>
        </p:nvSpPr>
        <p:spPr>
          <a:xfrm>
            <a:off x="6168197" y="1000017"/>
            <a:ext cx="4137853" cy="52322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 startAt="2"/>
            </a:pPr>
            <a:r>
              <a:rPr lang="en-US" sz="1400" b="1" dirty="0">
                <a:solidFill>
                  <a:srgbClr val="000000"/>
                </a:solidFill>
                <a:latin typeface="Univers Condensed Light" panose="020B0306020202040204" pitchFamily="34" charset="0"/>
              </a:rPr>
              <a:t>Select </a:t>
            </a:r>
            <a:r>
              <a:rPr lang="en-US" sz="1400" b="1" dirty="0">
                <a:solidFill>
                  <a:srgbClr val="0070C0"/>
                </a:solidFill>
                <a:latin typeface="Univers Condensed Light" panose="020B0306020202040204" pitchFamily="34" charset="0"/>
              </a:rPr>
              <a:t>*System </a:t>
            </a:r>
            <a:r>
              <a:rPr lang="en-US" sz="1400" b="1" dirty="0">
                <a:solidFill>
                  <a:srgbClr val="000000"/>
                </a:solidFill>
                <a:latin typeface="Univers Condensed Light" panose="020B0306020202040204" pitchFamily="34" charset="0"/>
              </a:rPr>
              <a:t>store</a:t>
            </a:r>
          </a:p>
          <a:p>
            <a:r>
              <a:rPr lang="en-US" sz="1400" dirty="0">
                <a:latin typeface="Univers Condensed Light" panose="020B0306020202040204" pitchFamily="34" charset="0"/>
              </a:rPr>
              <a:t>	</a:t>
            </a:r>
            <a:endParaRPr lang="en-US" sz="1400" b="1" dirty="0">
              <a:latin typeface="Univers Condensed Light" panose="020B0306020202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2829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7000CAF-4C35-408C-942E-0879DC8039F7}"/>
              </a:ext>
            </a:extLst>
          </p:cNvPr>
          <p:cNvSpPr txBox="1"/>
          <p:nvPr/>
        </p:nvSpPr>
        <p:spPr>
          <a:xfrm>
            <a:off x="1034222" y="877315"/>
            <a:ext cx="4901758" cy="52322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 startAt="3"/>
            </a:pPr>
            <a:r>
              <a:rPr lang="en-US" sz="1400" b="1" dirty="0">
                <a:solidFill>
                  <a:srgbClr val="000000"/>
                </a:solidFill>
                <a:latin typeface="Univers Condensed Light" panose="020B0306020202040204" pitchFamily="34" charset="0"/>
              </a:rPr>
              <a:t>Select </a:t>
            </a:r>
            <a:r>
              <a:rPr lang="en-US" sz="1400" b="1" dirty="0">
                <a:solidFill>
                  <a:srgbClr val="0070C0"/>
                </a:solidFill>
                <a:latin typeface="Univers Condensed Light" panose="020B0306020202040204" pitchFamily="34" charset="0"/>
              </a:rPr>
              <a:t>Manage certificates </a:t>
            </a:r>
            <a:r>
              <a:rPr lang="en-US" sz="1400" b="1" dirty="0">
                <a:solidFill>
                  <a:srgbClr val="000000"/>
                </a:solidFill>
                <a:latin typeface="Univers Condensed Light" panose="020B0306020202040204" pitchFamily="34" charset="0"/>
              </a:rPr>
              <a:t>store -&gt; select </a:t>
            </a:r>
            <a:r>
              <a:rPr lang="en-US" sz="1400" b="1" dirty="0">
                <a:solidFill>
                  <a:srgbClr val="0070C0"/>
                </a:solidFill>
                <a:latin typeface="Univers Condensed Light" panose="020B0306020202040204" pitchFamily="34" charset="0"/>
              </a:rPr>
              <a:t>Import certificate</a:t>
            </a:r>
          </a:p>
          <a:p>
            <a:r>
              <a:rPr lang="en-US" sz="1400" dirty="0">
                <a:latin typeface="Univers Condensed Light" panose="020B0306020202040204" pitchFamily="34" charset="0"/>
              </a:rPr>
              <a:t>	</a:t>
            </a:r>
            <a:endParaRPr lang="en-US" sz="1400" b="1" dirty="0">
              <a:latin typeface="Univers Condensed Light" panose="020B030602020204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E58DA14-E24C-4C33-A715-5103206CD488}"/>
              </a:ext>
            </a:extLst>
          </p:cNvPr>
          <p:cNvSpPr txBox="1"/>
          <p:nvPr/>
        </p:nvSpPr>
        <p:spPr>
          <a:xfrm>
            <a:off x="320515" y="144349"/>
            <a:ext cx="982993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000000"/>
                </a:solidFill>
                <a:latin typeface="Univers Condensed Light" panose="020B0306020202040204" pitchFamily="34" charset="0"/>
              </a:rPr>
              <a:t>3</a:t>
            </a:r>
            <a:r>
              <a:rPr lang="th-TH" sz="4000" dirty="0">
                <a:solidFill>
                  <a:srgbClr val="000000"/>
                </a:solidFill>
                <a:latin typeface="Univers Condensed Light" panose="020B0306020202040204" pitchFamily="34" charset="0"/>
              </a:rPr>
              <a:t>. </a:t>
            </a:r>
            <a:r>
              <a:rPr lang="en-US" sz="4000" dirty="0">
                <a:solidFill>
                  <a:srgbClr val="000000"/>
                </a:solidFill>
                <a:latin typeface="Univers Condensed Light" panose="020B0306020202040204" pitchFamily="34" charset="0"/>
              </a:rPr>
              <a:t>Import </a:t>
            </a:r>
            <a:r>
              <a:rPr lang="en-US" sz="4000" dirty="0" err="1">
                <a:solidFill>
                  <a:srgbClr val="0070C0"/>
                </a:solidFill>
                <a:latin typeface="Univers Condensed Light" panose="020B0306020202040204" pitchFamily="34" charset="0"/>
              </a:rPr>
              <a:t>CARoot</a:t>
            </a:r>
            <a:r>
              <a:rPr lang="en-US" sz="4000" dirty="0">
                <a:solidFill>
                  <a:srgbClr val="000000"/>
                </a:solidFill>
                <a:latin typeface="Univers Condensed Light" panose="020B0306020202040204" pitchFamily="34" charset="0"/>
              </a:rPr>
              <a:t> certification from provide to server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BAE77C-B1F3-480C-A162-7CB7BB35F63A}"/>
              </a:ext>
            </a:extLst>
          </p:cNvPr>
          <p:cNvSpPr txBox="1"/>
          <p:nvPr/>
        </p:nvSpPr>
        <p:spPr>
          <a:xfrm>
            <a:off x="1682247" y="1183155"/>
            <a:ext cx="982683" cy="30777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rgbClr val="0070C0"/>
                </a:solidFill>
                <a:latin typeface="Univers Condensed Light" panose="020B0306020202040204" pitchFamily="34" charset="0"/>
              </a:rPr>
              <a:t>CARoot</a:t>
            </a:r>
            <a:r>
              <a:rPr lang="en-US" sz="1400" dirty="0">
                <a:latin typeface="Univers Condensed Light" panose="020B0306020202040204" pitchFamily="34" charset="0"/>
              </a:rPr>
              <a:t>.crt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0444F5E-482B-4667-A827-79FDC138CA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8411" y="1562000"/>
            <a:ext cx="2976344" cy="207853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B62866B-A7BA-4A12-8A9F-7058C818527D}"/>
              </a:ext>
            </a:extLst>
          </p:cNvPr>
          <p:cNvSpPr txBox="1"/>
          <p:nvPr/>
        </p:nvSpPr>
        <p:spPr>
          <a:xfrm>
            <a:off x="5129805" y="1183154"/>
            <a:ext cx="1545315" cy="30777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rgbClr val="0070C0"/>
                </a:solidFill>
                <a:latin typeface="Univers Condensed Light" panose="020B0306020202040204" pitchFamily="34" charset="0"/>
              </a:rPr>
              <a:t>TrustCA</a:t>
            </a:r>
            <a:r>
              <a:rPr lang="en-US" sz="1400" dirty="0">
                <a:latin typeface="Univers Condensed Light" panose="020B0306020202040204" pitchFamily="34" charset="0"/>
              </a:rPr>
              <a:t>.crt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A0609583-B46F-4AFA-BC97-9B2E102007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445" y="1554758"/>
            <a:ext cx="2846507" cy="209302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172CC06D-7DCB-4804-9075-2354470ADFA5}"/>
              </a:ext>
            </a:extLst>
          </p:cNvPr>
          <p:cNvSpPr txBox="1"/>
          <p:nvPr/>
        </p:nvSpPr>
        <p:spPr>
          <a:xfrm>
            <a:off x="8438955" y="1138925"/>
            <a:ext cx="3045205" cy="30777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rgbClr val="0070C0"/>
                </a:solidFill>
                <a:latin typeface="Univers Condensed Light" panose="020B0306020202040204" pitchFamily="34" charset="0"/>
              </a:rPr>
              <a:t>e-sign.siamtinplate.co.th</a:t>
            </a:r>
            <a:r>
              <a:rPr lang="en-US" sz="1400" dirty="0">
                <a:latin typeface="Univers Condensed Light" panose="020B0306020202040204" pitchFamily="34" charset="0"/>
              </a:rPr>
              <a:t>.crt (domain key)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33123D39-BB25-4A54-80DA-867BA3BB71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2070" y="1562000"/>
            <a:ext cx="2846507" cy="209302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E1DE6DA0-F926-4AB6-B624-7D689563E8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3445" y="5067476"/>
            <a:ext cx="3241905" cy="1177143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B90C1AA-D6A3-4CB2-9292-17BF0A07AC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3445" y="3780277"/>
            <a:ext cx="3264762" cy="121904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1FF2BEA8-1278-4FEC-8249-5F184D62A6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42069" y="5095965"/>
            <a:ext cx="3238095" cy="112016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EFA3FF8E-FE21-4967-9609-738D4E40B7B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42070" y="3780812"/>
            <a:ext cx="3238095" cy="116190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0908CBC6-B396-438F-A084-9EA8A469FB89}"/>
              </a:ext>
            </a:extLst>
          </p:cNvPr>
          <p:cNvSpPr/>
          <p:nvPr/>
        </p:nvSpPr>
        <p:spPr>
          <a:xfrm>
            <a:off x="1725112" y="2296781"/>
            <a:ext cx="850448" cy="13433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69F9F15-A950-4696-BC9C-C4A8BACCB18C}"/>
              </a:ext>
            </a:extLst>
          </p:cNvPr>
          <p:cNvSpPr/>
          <p:nvPr/>
        </p:nvSpPr>
        <p:spPr>
          <a:xfrm>
            <a:off x="5405572" y="2287933"/>
            <a:ext cx="850448" cy="13433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A2538D1-446B-4C63-90F0-B7799C66FA8F}"/>
              </a:ext>
            </a:extLst>
          </p:cNvPr>
          <p:cNvSpPr/>
          <p:nvPr/>
        </p:nvSpPr>
        <p:spPr>
          <a:xfrm>
            <a:off x="9215572" y="2205523"/>
            <a:ext cx="850448" cy="13433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34EA8D9D-5253-45E9-87E8-8B44785D07D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37233" y="3830950"/>
            <a:ext cx="3264762" cy="116812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1FB9014D-92A3-4583-A200-474C1BAC09E5}"/>
              </a:ext>
            </a:extLst>
          </p:cNvPr>
          <p:cNvSpPr txBox="1"/>
          <p:nvPr/>
        </p:nvSpPr>
        <p:spPr>
          <a:xfrm>
            <a:off x="8350972" y="5090963"/>
            <a:ext cx="3989949" cy="52322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B050"/>
                </a:solidFill>
                <a:latin typeface="Univers Condensed Light" panose="020B0306020202040204" pitchFamily="34" charset="0"/>
              </a:rPr>
              <a:t>After complete import domain key, CSR Key will be missing from server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6AFA413D-B0D0-4CD6-9E9A-8A08713CA64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18411" y="5614183"/>
            <a:ext cx="2357510" cy="117714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1288356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7000CAF-4C35-408C-942E-0879DC8039F7}"/>
              </a:ext>
            </a:extLst>
          </p:cNvPr>
          <p:cNvSpPr txBox="1"/>
          <p:nvPr/>
        </p:nvSpPr>
        <p:spPr>
          <a:xfrm>
            <a:off x="1034222" y="877315"/>
            <a:ext cx="8624608" cy="73866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 startAt="4"/>
            </a:pPr>
            <a:r>
              <a:rPr lang="en-US" sz="1400" b="1" dirty="0">
                <a:solidFill>
                  <a:srgbClr val="000000"/>
                </a:solidFill>
                <a:latin typeface="Univers Condensed Light" panose="020B0306020202040204" pitchFamily="34" charset="0"/>
              </a:rPr>
              <a:t>CA Certification import successfully, select </a:t>
            </a:r>
            <a:r>
              <a:rPr lang="en-US" sz="1400" b="1" dirty="0">
                <a:solidFill>
                  <a:srgbClr val="0070C0"/>
                </a:solidFill>
                <a:latin typeface="Univers Condensed Light" panose="020B0306020202040204" pitchFamily="34" charset="0"/>
              </a:rPr>
              <a:t>Manage certificates </a:t>
            </a:r>
            <a:r>
              <a:rPr lang="en-US" sz="1400" b="1" dirty="0">
                <a:solidFill>
                  <a:srgbClr val="000000"/>
                </a:solidFill>
                <a:latin typeface="Univers Condensed Light" panose="020B0306020202040204" pitchFamily="34" charset="0"/>
              </a:rPr>
              <a:t>store -&gt; select </a:t>
            </a:r>
            <a:r>
              <a:rPr lang="en-US" sz="1400" b="1" dirty="0">
                <a:solidFill>
                  <a:srgbClr val="0070C0"/>
                </a:solidFill>
                <a:latin typeface="Univers Condensed Light" panose="020B0306020202040204" pitchFamily="34" charset="0"/>
              </a:rPr>
              <a:t>Import certificate</a:t>
            </a:r>
          </a:p>
          <a:p>
            <a:pPr marL="342900" indent="-342900">
              <a:buFont typeface="+mj-lt"/>
              <a:buAutoNum type="arabicPeriod" startAt="4"/>
            </a:pPr>
            <a:endParaRPr lang="en-US" sz="1400" b="1" dirty="0">
              <a:solidFill>
                <a:srgbClr val="0070C0"/>
              </a:solidFill>
              <a:latin typeface="Univers Condensed Light" panose="020B0306020202040204" pitchFamily="34" charset="0"/>
            </a:endParaRPr>
          </a:p>
          <a:p>
            <a:r>
              <a:rPr lang="en-US" sz="1400" dirty="0">
                <a:latin typeface="Univers Condensed Light" panose="020B0306020202040204" pitchFamily="34" charset="0"/>
              </a:rPr>
              <a:t>	</a:t>
            </a:r>
            <a:endParaRPr lang="en-US" sz="1400" b="1" dirty="0">
              <a:latin typeface="Univers Condensed Light" panose="020B030602020204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E58DA14-E24C-4C33-A715-5103206CD488}"/>
              </a:ext>
            </a:extLst>
          </p:cNvPr>
          <p:cNvSpPr txBox="1"/>
          <p:nvPr/>
        </p:nvSpPr>
        <p:spPr>
          <a:xfrm>
            <a:off x="320515" y="144349"/>
            <a:ext cx="982993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000000"/>
                </a:solidFill>
                <a:latin typeface="Univers Condensed Light" panose="020B0306020202040204" pitchFamily="34" charset="0"/>
              </a:rPr>
              <a:t>3</a:t>
            </a:r>
            <a:r>
              <a:rPr lang="th-TH" sz="4000" dirty="0">
                <a:solidFill>
                  <a:srgbClr val="000000"/>
                </a:solidFill>
                <a:latin typeface="Univers Condensed Light" panose="020B0306020202040204" pitchFamily="34" charset="0"/>
              </a:rPr>
              <a:t>. </a:t>
            </a:r>
            <a:r>
              <a:rPr lang="en-US" sz="4000" dirty="0">
                <a:solidFill>
                  <a:srgbClr val="000000"/>
                </a:solidFill>
                <a:latin typeface="Univers Condensed Light" panose="020B0306020202040204" pitchFamily="34" charset="0"/>
              </a:rPr>
              <a:t>Import </a:t>
            </a:r>
            <a:r>
              <a:rPr lang="en-US" sz="4000" dirty="0" err="1">
                <a:solidFill>
                  <a:srgbClr val="0070C0"/>
                </a:solidFill>
                <a:latin typeface="Univers Condensed Light" panose="020B0306020202040204" pitchFamily="34" charset="0"/>
              </a:rPr>
              <a:t>CARoot</a:t>
            </a:r>
            <a:r>
              <a:rPr lang="en-US" sz="4000" dirty="0">
                <a:solidFill>
                  <a:srgbClr val="000000"/>
                </a:solidFill>
                <a:latin typeface="Univers Condensed Light" panose="020B0306020202040204" pitchFamily="34" charset="0"/>
              </a:rPr>
              <a:t> certification from provide to server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BAE77C-B1F3-480C-A162-7CB7BB35F63A}"/>
              </a:ext>
            </a:extLst>
          </p:cNvPr>
          <p:cNvSpPr txBox="1"/>
          <p:nvPr/>
        </p:nvSpPr>
        <p:spPr>
          <a:xfrm>
            <a:off x="3172619" y="1292174"/>
            <a:ext cx="982683" cy="30777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rgbClr val="0070C0"/>
                </a:solidFill>
                <a:latin typeface="Univers Condensed Light" panose="020B0306020202040204" pitchFamily="34" charset="0"/>
              </a:rPr>
              <a:t>CARoot</a:t>
            </a:r>
            <a:r>
              <a:rPr lang="en-US" sz="1400" dirty="0">
                <a:latin typeface="Univers Condensed Light" panose="020B0306020202040204" pitchFamily="34" charset="0"/>
              </a:rPr>
              <a:t>.crt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B62866B-A7BA-4A12-8A9F-7058C818527D}"/>
              </a:ext>
            </a:extLst>
          </p:cNvPr>
          <p:cNvSpPr txBox="1"/>
          <p:nvPr/>
        </p:nvSpPr>
        <p:spPr>
          <a:xfrm>
            <a:off x="6905680" y="1292173"/>
            <a:ext cx="1545315" cy="30777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rgbClr val="0070C0"/>
                </a:solidFill>
                <a:latin typeface="Univers Condensed Light" panose="020B0306020202040204" pitchFamily="34" charset="0"/>
              </a:rPr>
              <a:t>TrustCA</a:t>
            </a:r>
            <a:r>
              <a:rPr lang="en-US" sz="1400" dirty="0">
                <a:latin typeface="Univers Condensed Light" panose="020B0306020202040204" pitchFamily="34" charset="0"/>
              </a:rPr>
              <a:t>.crt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66E9EF-8179-4808-8F6D-AE96452B72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2247" y="1599950"/>
            <a:ext cx="3782857" cy="204952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3844F2E-423A-4C44-A8E0-025EDEC8BC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1534" y="3143882"/>
            <a:ext cx="2253493" cy="336772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BEDF4C9-2C26-4616-B2BD-BDC3E85CB6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3007" y="1599950"/>
            <a:ext cx="3560388" cy="194238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B3ECBE3-3614-46CC-8AF8-2FF134582E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46308" y="3045032"/>
            <a:ext cx="2200000" cy="346657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269F9F15-A950-4696-BC9C-C4A8BACCB18C}"/>
              </a:ext>
            </a:extLst>
          </p:cNvPr>
          <p:cNvSpPr/>
          <p:nvPr/>
        </p:nvSpPr>
        <p:spPr>
          <a:xfrm>
            <a:off x="2589113" y="2806455"/>
            <a:ext cx="1383532" cy="15189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B7993B5-7618-415C-813E-B975074A7398}"/>
              </a:ext>
            </a:extLst>
          </p:cNvPr>
          <p:cNvSpPr/>
          <p:nvPr/>
        </p:nvSpPr>
        <p:spPr>
          <a:xfrm>
            <a:off x="6767946" y="2692978"/>
            <a:ext cx="1515442" cy="1962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4968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7000CAF-4C35-408C-942E-0879DC8039F7}"/>
              </a:ext>
            </a:extLst>
          </p:cNvPr>
          <p:cNvSpPr txBox="1"/>
          <p:nvPr/>
        </p:nvSpPr>
        <p:spPr>
          <a:xfrm>
            <a:off x="1034222" y="1000017"/>
            <a:ext cx="9767128" cy="52322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400" b="1" dirty="0">
                <a:latin typeface="Univers Condensed Light" panose="020B0306020202040204" pitchFamily="34" charset="0"/>
              </a:rPr>
              <a:t>Config http at Zend server	</a:t>
            </a:r>
          </a:p>
          <a:p>
            <a:pPr marL="342900" indent="-342900">
              <a:buFont typeface="+mj-lt"/>
              <a:buAutoNum type="arabicPeriod" startAt="7"/>
            </a:pPr>
            <a:endParaRPr lang="en-US" sz="1400" b="1" dirty="0">
              <a:latin typeface="Univers Condensed Light" panose="020B030602020204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E58DA14-E24C-4C33-A715-5103206CD488}"/>
              </a:ext>
            </a:extLst>
          </p:cNvPr>
          <p:cNvSpPr txBox="1"/>
          <p:nvPr/>
        </p:nvSpPr>
        <p:spPr>
          <a:xfrm>
            <a:off x="320515" y="144349"/>
            <a:ext cx="267733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000000"/>
                </a:solidFill>
                <a:latin typeface="Univers Condensed Light" panose="020B0306020202040204" pitchFamily="34" charset="0"/>
              </a:rPr>
              <a:t>4</a:t>
            </a:r>
            <a:r>
              <a:rPr lang="th-TH" sz="4000" dirty="0">
                <a:solidFill>
                  <a:srgbClr val="000000"/>
                </a:solidFill>
                <a:latin typeface="Univers Condensed Light" panose="020B0306020202040204" pitchFamily="34" charset="0"/>
              </a:rPr>
              <a:t>. </a:t>
            </a:r>
            <a:r>
              <a:rPr lang="en-US" sz="4000" dirty="0">
                <a:solidFill>
                  <a:srgbClr val="000000"/>
                </a:solidFill>
                <a:latin typeface="Univers Condensed Light" panose="020B0306020202040204" pitchFamily="34" charset="0"/>
              </a:rPr>
              <a:t>Enable SSL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67F63F1-87C0-4A91-A1F7-C14257E7D8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5858" y="1453288"/>
            <a:ext cx="4604578" cy="34939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0BD0BC0-6466-4F6C-8222-DD64B59563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6864" y="1453288"/>
            <a:ext cx="4501738" cy="3415892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59B67AB6-6BF2-442B-8DF7-56E72FFC3C94}"/>
              </a:ext>
            </a:extLst>
          </p:cNvPr>
          <p:cNvSpPr/>
          <p:nvPr/>
        </p:nvSpPr>
        <p:spPr>
          <a:xfrm>
            <a:off x="1233959" y="3200251"/>
            <a:ext cx="366241" cy="12968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91C3899-FCC0-4B54-9203-E7BB3166DF45}"/>
              </a:ext>
            </a:extLst>
          </p:cNvPr>
          <p:cNvSpPr/>
          <p:nvPr/>
        </p:nvSpPr>
        <p:spPr>
          <a:xfrm>
            <a:off x="2174410" y="2712720"/>
            <a:ext cx="850448" cy="13433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93CAF71-9A37-4BC3-A224-699D35A08BC9}"/>
              </a:ext>
            </a:extLst>
          </p:cNvPr>
          <p:cNvSpPr/>
          <p:nvPr/>
        </p:nvSpPr>
        <p:spPr>
          <a:xfrm>
            <a:off x="3102922" y="2933701"/>
            <a:ext cx="1278577" cy="13715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2933922-0FBB-48DF-A1A5-BF085D9C5DD4}"/>
              </a:ext>
            </a:extLst>
          </p:cNvPr>
          <p:cNvSpPr/>
          <p:nvPr/>
        </p:nvSpPr>
        <p:spPr>
          <a:xfrm>
            <a:off x="3102922" y="3634591"/>
            <a:ext cx="366241" cy="12968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9144CC0-9E0C-4BA3-8FDD-5E968029DD7B}"/>
              </a:ext>
            </a:extLst>
          </p:cNvPr>
          <p:cNvSpPr/>
          <p:nvPr/>
        </p:nvSpPr>
        <p:spPr>
          <a:xfrm>
            <a:off x="6242362" y="2587683"/>
            <a:ext cx="783278" cy="11741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43D9B20-0918-4FB0-93CC-2FEA02B1DEFB}"/>
              </a:ext>
            </a:extLst>
          </p:cNvPr>
          <p:cNvSpPr/>
          <p:nvPr/>
        </p:nvSpPr>
        <p:spPr>
          <a:xfrm>
            <a:off x="7210102" y="3898323"/>
            <a:ext cx="1149038" cy="11741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9423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BAEC7113-2BBA-4A92-8FCA-D9F79EE57F24}"/>
              </a:ext>
            </a:extLst>
          </p:cNvPr>
          <p:cNvGrpSpPr/>
          <p:nvPr/>
        </p:nvGrpSpPr>
        <p:grpSpPr>
          <a:xfrm>
            <a:off x="6643335" y="1363216"/>
            <a:ext cx="4597584" cy="4277251"/>
            <a:chOff x="6315675" y="1523236"/>
            <a:chExt cx="4597584" cy="4277251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29DADAC-8C0F-4417-97A5-09D73183F7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15675" y="3853221"/>
              <a:ext cx="4597584" cy="1947266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A776824-A7CD-4449-9980-3BE812000B0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15675" y="1523236"/>
              <a:ext cx="4597584" cy="3109723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CC55974-5CD4-4250-A802-92AB58478EA5}"/>
                </a:ext>
              </a:extLst>
            </p:cNvPr>
            <p:cNvSpPr/>
            <p:nvPr/>
          </p:nvSpPr>
          <p:spPr>
            <a:xfrm>
              <a:off x="7357186" y="3004779"/>
              <a:ext cx="850448" cy="13433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EE943C9E-08E5-498E-824D-3761E36DCC1B}"/>
                </a:ext>
              </a:extLst>
            </p:cNvPr>
            <p:cNvSpPr/>
            <p:nvPr/>
          </p:nvSpPr>
          <p:spPr>
            <a:xfrm>
              <a:off x="7296226" y="4834474"/>
              <a:ext cx="1504874" cy="50791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49CA0A90-9CDA-401D-A1E1-BBE76323EC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3959" y="1363216"/>
            <a:ext cx="4834167" cy="326974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7000CAF-4C35-408C-942E-0879DC8039F7}"/>
              </a:ext>
            </a:extLst>
          </p:cNvPr>
          <p:cNvSpPr txBox="1"/>
          <p:nvPr/>
        </p:nvSpPr>
        <p:spPr>
          <a:xfrm>
            <a:off x="1034222" y="1000017"/>
            <a:ext cx="9767128" cy="52322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 startAt="2"/>
            </a:pPr>
            <a:r>
              <a:rPr lang="en-US" sz="1400" b="1" dirty="0">
                <a:latin typeface="Univers Condensed Light" panose="020B0306020202040204" pitchFamily="34" charset="0"/>
              </a:rPr>
              <a:t>Review http configuration	</a:t>
            </a:r>
          </a:p>
          <a:p>
            <a:pPr marL="342900" indent="-342900">
              <a:buFont typeface="+mj-lt"/>
              <a:buAutoNum type="arabicPeriod" startAt="7"/>
            </a:pPr>
            <a:endParaRPr lang="en-US" sz="1400" b="1" dirty="0">
              <a:latin typeface="Univers Condensed Light" panose="020B030602020204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E58DA14-E24C-4C33-A715-5103206CD488}"/>
              </a:ext>
            </a:extLst>
          </p:cNvPr>
          <p:cNvSpPr txBox="1"/>
          <p:nvPr/>
        </p:nvSpPr>
        <p:spPr>
          <a:xfrm>
            <a:off x="320515" y="144349"/>
            <a:ext cx="267733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000000"/>
                </a:solidFill>
                <a:latin typeface="Univers Condensed Light" panose="020B0306020202040204" pitchFamily="34" charset="0"/>
              </a:rPr>
              <a:t>4</a:t>
            </a:r>
            <a:r>
              <a:rPr lang="th-TH" sz="4000" dirty="0">
                <a:solidFill>
                  <a:srgbClr val="000000"/>
                </a:solidFill>
                <a:latin typeface="Univers Condensed Light" panose="020B0306020202040204" pitchFamily="34" charset="0"/>
              </a:rPr>
              <a:t>. </a:t>
            </a:r>
            <a:r>
              <a:rPr lang="en-US" sz="4000" dirty="0">
                <a:solidFill>
                  <a:srgbClr val="000000"/>
                </a:solidFill>
                <a:latin typeface="Univers Condensed Light" panose="020B0306020202040204" pitchFamily="34" charset="0"/>
              </a:rPr>
              <a:t>Enable SSL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9B67AB6-6BF2-442B-8DF7-56E72FFC3C94}"/>
              </a:ext>
            </a:extLst>
          </p:cNvPr>
          <p:cNvSpPr/>
          <p:nvPr/>
        </p:nvSpPr>
        <p:spPr>
          <a:xfrm>
            <a:off x="1348259" y="4251810"/>
            <a:ext cx="693901" cy="1373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91C3899-FCC0-4B54-9203-E7BB3166DF45}"/>
              </a:ext>
            </a:extLst>
          </p:cNvPr>
          <p:cNvSpPr/>
          <p:nvPr/>
        </p:nvSpPr>
        <p:spPr>
          <a:xfrm>
            <a:off x="2435594" y="3559949"/>
            <a:ext cx="850448" cy="13433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1188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7000CAF-4C35-408C-942E-0879DC8039F7}"/>
              </a:ext>
            </a:extLst>
          </p:cNvPr>
          <p:cNvSpPr txBox="1"/>
          <p:nvPr/>
        </p:nvSpPr>
        <p:spPr>
          <a:xfrm>
            <a:off x="1034222" y="1000017"/>
            <a:ext cx="9767128" cy="52322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400" b="1" dirty="0">
                <a:latin typeface="Univers Condensed Light" panose="020B0306020202040204" pitchFamily="34" charset="0"/>
              </a:rPr>
              <a:t>Select </a:t>
            </a:r>
            <a:r>
              <a:rPr lang="en-US" sz="1400" b="1" dirty="0">
                <a:solidFill>
                  <a:srgbClr val="0070C0"/>
                </a:solidFill>
                <a:latin typeface="Univers Condensed Light" panose="020B0306020202040204" pitchFamily="34" charset="0"/>
              </a:rPr>
              <a:t>Fast Path </a:t>
            </a:r>
            <a:r>
              <a:rPr lang="en-US" sz="1400" b="1" dirty="0">
                <a:latin typeface="Univers Condensed Light" panose="020B0306020202040204" pitchFamily="34" charset="0"/>
              </a:rPr>
              <a:t>-&gt; select </a:t>
            </a:r>
            <a:r>
              <a:rPr lang="en-US" sz="1400" b="1" dirty="0">
                <a:solidFill>
                  <a:srgbClr val="0070C0"/>
                </a:solidFill>
                <a:latin typeface="Univers Condensed Light" panose="020B0306020202040204" pitchFamily="34" charset="0"/>
              </a:rPr>
              <a:t>Work with server application </a:t>
            </a:r>
            <a:r>
              <a:rPr lang="en-US" sz="1400" b="1" dirty="0">
                <a:latin typeface="Univers Condensed Light" panose="020B0306020202040204" pitchFamily="34" charset="0"/>
              </a:rPr>
              <a:t>-&gt; select application </a:t>
            </a:r>
            <a:r>
              <a:rPr lang="en-US" sz="1400" b="1" dirty="0">
                <a:solidFill>
                  <a:srgbClr val="0070C0"/>
                </a:solidFill>
                <a:latin typeface="Univers Condensed Light" panose="020B0306020202040204" pitchFamily="34" charset="0"/>
              </a:rPr>
              <a:t>QIBM_HTTP_SERVER_ZENDPHP7</a:t>
            </a:r>
          </a:p>
          <a:p>
            <a:pPr marL="342900" indent="-342900">
              <a:buFont typeface="+mj-lt"/>
              <a:buAutoNum type="arabicPeriod" startAt="7"/>
            </a:pPr>
            <a:endParaRPr lang="en-US" sz="1400" b="1" dirty="0">
              <a:latin typeface="Univers Condensed Light" panose="020B030602020204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E58DA14-E24C-4C33-A715-5103206CD488}"/>
              </a:ext>
            </a:extLst>
          </p:cNvPr>
          <p:cNvSpPr txBox="1"/>
          <p:nvPr/>
        </p:nvSpPr>
        <p:spPr>
          <a:xfrm>
            <a:off x="320515" y="144349"/>
            <a:ext cx="73516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000000"/>
                </a:solidFill>
                <a:latin typeface="Univers Condensed Light" panose="020B0306020202040204" pitchFamily="34" charset="0"/>
              </a:rPr>
              <a:t>5</a:t>
            </a:r>
            <a:r>
              <a:rPr lang="th-TH" sz="4000" dirty="0">
                <a:solidFill>
                  <a:srgbClr val="000000"/>
                </a:solidFill>
                <a:latin typeface="Univers Condensed Light" panose="020B0306020202040204" pitchFamily="34" charset="0"/>
              </a:rPr>
              <a:t>. </a:t>
            </a:r>
            <a:r>
              <a:rPr lang="en-US" sz="4000" dirty="0">
                <a:solidFill>
                  <a:srgbClr val="000000"/>
                </a:solidFill>
                <a:latin typeface="Univers Condensed Light" panose="020B0306020202040204" pitchFamily="34" charset="0"/>
              </a:rPr>
              <a:t>Assign certification to application ID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C1C2F7B-3ACB-49EE-A1A5-FE6960F2E4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391" y="1738681"/>
            <a:ext cx="4057650" cy="341202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9348B8D8-5CBD-4104-ADA8-420C03F94E28}"/>
              </a:ext>
            </a:extLst>
          </p:cNvPr>
          <p:cNvSpPr/>
          <p:nvPr/>
        </p:nvSpPr>
        <p:spPr>
          <a:xfrm>
            <a:off x="1237188" y="4615923"/>
            <a:ext cx="843989" cy="1209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6E28B79-D4D7-4BBC-9263-D240F7E3FA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6314" y="2247815"/>
            <a:ext cx="5292451" cy="323516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C902CA26-C136-46F8-B21E-ECF67F2299E0}"/>
              </a:ext>
            </a:extLst>
          </p:cNvPr>
          <p:cNvSpPr/>
          <p:nvPr/>
        </p:nvSpPr>
        <p:spPr>
          <a:xfrm>
            <a:off x="3637259" y="4995447"/>
            <a:ext cx="1181596" cy="1881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F85BBE9-EE36-450C-9C5E-F8944ADD46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7877" y="2910755"/>
            <a:ext cx="5156636" cy="3152143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3E39D371-9165-4512-8D10-7F1FFBDA1B41}"/>
              </a:ext>
            </a:extLst>
          </p:cNvPr>
          <p:cNvSpPr/>
          <p:nvPr/>
        </p:nvSpPr>
        <p:spPr>
          <a:xfrm>
            <a:off x="6250918" y="4298705"/>
            <a:ext cx="1605301" cy="1881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E38EF02-27B8-4504-83E8-3763FF2296D0}"/>
              </a:ext>
            </a:extLst>
          </p:cNvPr>
          <p:cNvSpPr/>
          <p:nvPr/>
        </p:nvSpPr>
        <p:spPr>
          <a:xfrm>
            <a:off x="6250919" y="5132729"/>
            <a:ext cx="1064282" cy="1881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1B5CB7B8-1368-4BAF-B286-2E41A82D26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01758" y="3920471"/>
            <a:ext cx="3926871" cy="261263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CBB0C53A-2782-4AF5-8F82-4C8B5A551D12}"/>
              </a:ext>
            </a:extLst>
          </p:cNvPr>
          <p:cNvSpPr/>
          <p:nvPr/>
        </p:nvSpPr>
        <p:spPr>
          <a:xfrm>
            <a:off x="9067800" y="6109881"/>
            <a:ext cx="2616199" cy="1881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1368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7000CAF-4C35-408C-942E-0879DC8039F7}"/>
              </a:ext>
            </a:extLst>
          </p:cNvPr>
          <p:cNvSpPr txBox="1"/>
          <p:nvPr/>
        </p:nvSpPr>
        <p:spPr>
          <a:xfrm>
            <a:off x="1034222" y="1000017"/>
            <a:ext cx="7652578" cy="52322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400" b="1" dirty="0">
                <a:latin typeface="Univers Condensed Light" panose="020B0306020202040204" pitchFamily="34" charset="0"/>
              </a:rPr>
              <a:t>When access with </a:t>
            </a:r>
            <a:r>
              <a:rPr lang="en-US" sz="1400" b="1" u="sng" dirty="0">
                <a:latin typeface="Univers Condensed Light" panose="020B0306020202040204" pitchFamily="34" charset="0"/>
              </a:rPr>
              <a:t>http</a:t>
            </a:r>
            <a:r>
              <a:rPr lang="en-US" sz="1400" b="1" dirty="0">
                <a:latin typeface="Univers Condensed Light" panose="020B0306020202040204" pitchFamily="34" charset="0"/>
              </a:rPr>
              <a:t> can automatically forward to </a:t>
            </a:r>
            <a:r>
              <a:rPr lang="en-US" sz="1400" b="1" u="sng" dirty="0">
                <a:latin typeface="Univers Condensed Light" panose="020B0306020202040204" pitchFamily="34" charset="0"/>
              </a:rPr>
              <a:t>https</a:t>
            </a:r>
            <a:endParaRPr lang="en-US" sz="1400" b="1" dirty="0">
              <a:latin typeface="Univers Condensed Light" panose="020B0306020202040204" pitchFamily="34" charset="0"/>
            </a:endParaRPr>
          </a:p>
          <a:p>
            <a:pPr marL="342900" indent="-342900">
              <a:buFont typeface="+mj-lt"/>
              <a:buAutoNum type="arabicPeriod" startAt="7"/>
            </a:pPr>
            <a:endParaRPr lang="en-US" sz="1400" b="1" dirty="0">
              <a:latin typeface="Univers Condensed Light" panose="020B030602020204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E58DA14-E24C-4C33-A715-5103206CD488}"/>
              </a:ext>
            </a:extLst>
          </p:cNvPr>
          <p:cNvSpPr txBox="1"/>
          <p:nvPr/>
        </p:nvSpPr>
        <p:spPr>
          <a:xfrm>
            <a:off x="320515" y="144349"/>
            <a:ext cx="91759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000000"/>
                </a:solidFill>
                <a:latin typeface="Univers Condensed Light" panose="020B0306020202040204" pitchFamily="34" charset="0"/>
              </a:rPr>
              <a:t>6</a:t>
            </a:r>
            <a:r>
              <a:rPr lang="th-TH" sz="4000" dirty="0">
                <a:solidFill>
                  <a:srgbClr val="000000"/>
                </a:solidFill>
                <a:latin typeface="Univers Condensed Light" panose="020B0306020202040204" pitchFamily="34" charset="0"/>
              </a:rPr>
              <a:t>. </a:t>
            </a:r>
            <a:r>
              <a:rPr lang="en-US" sz="4000" dirty="0">
                <a:solidFill>
                  <a:srgbClr val="000000"/>
                </a:solidFill>
                <a:latin typeface="Univers Condensed Light" panose="020B0306020202040204" pitchFamily="34" charset="0"/>
              </a:rPr>
              <a:t>Config .</a:t>
            </a:r>
            <a:r>
              <a:rPr lang="en-US" sz="4000" dirty="0" err="1">
                <a:solidFill>
                  <a:srgbClr val="000000"/>
                </a:solidFill>
                <a:latin typeface="Univers Condensed Light" panose="020B0306020202040204" pitchFamily="34" charset="0"/>
              </a:rPr>
              <a:t>htaccess</a:t>
            </a:r>
            <a:r>
              <a:rPr lang="en-US" sz="4000" dirty="0">
                <a:solidFill>
                  <a:srgbClr val="000000"/>
                </a:solidFill>
                <a:latin typeface="Univers Condensed Light" panose="020B0306020202040204" pitchFamily="34" charset="0"/>
              </a:rPr>
              <a:t> to re-direct from http to https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25B992-68A9-4BA4-ABA6-F8941676F2F4}"/>
              </a:ext>
            </a:extLst>
          </p:cNvPr>
          <p:cNvSpPr txBox="1"/>
          <p:nvPr/>
        </p:nvSpPr>
        <p:spPr>
          <a:xfrm>
            <a:off x="1147029" y="1843950"/>
            <a:ext cx="6572633" cy="317009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  <a:latin typeface="Univers Condensed Light" panose="020B0306020202040204" pitchFamily="34" charset="0"/>
              </a:rPr>
              <a:t>&lt;IfModule mod_rewrite.c&gt;</a:t>
            </a:r>
          </a:p>
          <a:p>
            <a:r>
              <a:rPr lang="en-US" sz="2000" dirty="0">
                <a:solidFill>
                  <a:srgbClr val="000000"/>
                </a:solidFill>
                <a:latin typeface="Univers Condensed Light" panose="020B0306020202040204" pitchFamily="34" charset="0"/>
              </a:rPr>
              <a:t>  RewriteEngine On</a:t>
            </a:r>
          </a:p>
          <a:p>
            <a:endParaRPr lang="en-US" sz="2000" dirty="0">
              <a:solidFill>
                <a:srgbClr val="000000"/>
              </a:solidFill>
              <a:latin typeface="Univers Condensed Light" panose="020B0306020202040204" pitchFamily="34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Univers Condensed Light" panose="020B0306020202040204" pitchFamily="34" charset="0"/>
              </a:rPr>
              <a:t>RewriteCond %{REQUEST_URI} !^/stp-web</a:t>
            </a:r>
          </a:p>
          <a:p>
            <a:r>
              <a:rPr lang="en-US" sz="2000" dirty="0">
                <a:solidFill>
                  <a:srgbClr val="000000"/>
                </a:solidFill>
                <a:latin typeface="Univers Condensed Light" panose="020B0306020202040204" pitchFamily="34" charset="0"/>
              </a:rPr>
              <a:t>RewriteRule ^(.*)$ /stp-web/$1 [NC,L]</a:t>
            </a:r>
          </a:p>
          <a:p>
            <a:endParaRPr lang="en-US" sz="2000" dirty="0">
              <a:solidFill>
                <a:srgbClr val="000000"/>
              </a:solidFill>
              <a:latin typeface="Univers Condensed Light" panose="020B0306020202040204" pitchFamily="34" charset="0"/>
            </a:endParaRPr>
          </a:p>
          <a:p>
            <a:r>
              <a:rPr lang="en-US" sz="2000" dirty="0">
                <a:solidFill>
                  <a:srgbClr val="FF0000"/>
                </a:solidFill>
                <a:latin typeface="Univers Condensed Light" panose="020B0306020202040204" pitchFamily="34" charset="0"/>
              </a:rPr>
              <a:t>RewriteCond %{HTTPS} off</a:t>
            </a:r>
          </a:p>
          <a:p>
            <a:r>
              <a:rPr lang="en-US" sz="2000" dirty="0">
                <a:solidFill>
                  <a:srgbClr val="FF0000"/>
                </a:solidFill>
                <a:latin typeface="Univers Condensed Light" panose="020B0306020202040204" pitchFamily="34" charset="0"/>
              </a:rPr>
              <a:t>RewriteRule (.*) https://%{HTTP_HOST}%{REQUEST_URI} [L,R=301]</a:t>
            </a:r>
          </a:p>
          <a:p>
            <a:endParaRPr lang="en-US" sz="2000" dirty="0">
              <a:solidFill>
                <a:srgbClr val="0070C0"/>
              </a:solidFill>
              <a:latin typeface="Univers Condensed Light" panose="020B0306020202040204" pitchFamily="34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Univers Condensed Light" panose="020B0306020202040204" pitchFamily="34" charset="0"/>
              </a:rPr>
              <a:t>&lt;/IfModule&gt;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7E1653-7B7F-40A2-A5FB-6EEB8CF5B6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7729" y="1710616"/>
            <a:ext cx="866667" cy="26666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291090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EE58DA14-E24C-4C33-A715-5103206CD488}"/>
              </a:ext>
            </a:extLst>
          </p:cNvPr>
          <p:cNvSpPr txBox="1"/>
          <p:nvPr/>
        </p:nvSpPr>
        <p:spPr>
          <a:xfrm>
            <a:off x="320515" y="144349"/>
            <a:ext cx="100303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000000"/>
                </a:solidFill>
                <a:latin typeface="Univers Condensed Light" panose="020B0306020202040204" pitchFamily="34" charset="0"/>
              </a:rPr>
              <a:t>7</a:t>
            </a:r>
            <a:r>
              <a:rPr lang="th-TH" sz="4000" dirty="0">
                <a:solidFill>
                  <a:srgbClr val="000000"/>
                </a:solidFill>
                <a:latin typeface="Univers Condensed Light" panose="020B0306020202040204" pitchFamily="34" charset="0"/>
              </a:rPr>
              <a:t>. </a:t>
            </a:r>
            <a:r>
              <a:rPr lang="en-US" sz="4000" dirty="0">
                <a:solidFill>
                  <a:srgbClr val="000000"/>
                </a:solidFill>
                <a:latin typeface="Univers Condensed Light" panose="020B0306020202040204" pitchFamily="34" charset="0"/>
              </a:rPr>
              <a:t>Access application with http then re-direct to https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DDCD05F-EEC5-42B7-B822-03334DE434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0365" y="1376680"/>
            <a:ext cx="6598920" cy="474557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055139C-04FC-467E-A1C8-9FA54F13F1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715" y="1376680"/>
            <a:ext cx="3684965" cy="1174423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E9ACB6AD-306F-465F-B4FC-2D6B2BD607F7}"/>
              </a:ext>
            </a:extLst>
          </p:cNvPr>
          <p:cNvSpPr/>
          <p:nvPr/>
        </p:nvSpPr>
        <p:spPr>
          <a:xfrm>
            <a:off x="4503420" y="1775460"/>
            <a:ext cx="327660" cy="236220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C5620F9-A475-4F5D-B75F-23B56F53A765}"/>
              </a:ext>
            </a:extLst>
          </p:cNvPr>
          <p:cNvSpPr/>
          <p:nvPr/>
        </p:nvSpPr>
        <p:spPr>
          <a:xfrm>
            <a:off x="1992599" y="1799509"/>
            <a:ext cx="1779301" cy="21217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3576A1E-CA5F-419C-97B1-9EA61FF71DAC}"/>
              </a:ext>
            </a:extLst>
          </p:cNvPr>
          <p:cNvSpPr/>
          <p:nvPr/>
        </p:nvSpPr>
        <p:spPr>
          <a:xfrm>
            <a:off x="5932139" y="1638300"/>
            <a:ext cx="2190781" cy="24324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0077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D7E7B52-08F3-4346-9AC1-CBA787445F1F}"/>
              </a:ext>
            </a:extLst>
          </p:cNvPr>
          <p:cNvSpPr txBox="1"/>
          <p:nvPr/>
        </p:nvSpPr>
        <p:spPr>
          <a:xfrm>
            <a:off x="320515" y="13726"/>
            <a:ext cx="770755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i="0" dirty="0">
                <a:solidFill>
                  <a:srgbClr val="000000"/>
                </a:solidFill>
                <a:effectLst/>
                <a:latin typeface="Univers Condensed Light" panose="020B0306020202040204" pitchFamily="34" charset="0"/>
              </a:rPr>
              <a:t>1. Create Local Certificate Authority (CA)</a:t>
            </a:r>
            <a:endParaRPr lang="en-US" sz="4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028CADA-90DA-4180-8A0B-AB2DE8A00383}"/>
              </a:ext>
            </a:extLst>
          </p:cNvPr>
          <p:cNvSpPr txBox="1"/>
          <p:nvPr/>
        </p:nvSpPr>
        <p:spPr>
          <a:xfrm>
            <a:off x="948098" y="1269943"/>
            <a:ext cx="855785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i="0" dirty="0">
                <a:solidFill>
                  <a:srgbClr val="000000"/>
                </a:solidFill>
                <a:effectLst/>
                <a:latin typeface="Univers Condensed Light" panose="020B0306020202040204" pitchFamily="34" charset="0"/>
              </a:rPr>
              <a:t>3. </a:t>
            </a:r>
            <a:r>
              <a:rPr lang="en-US" sz="1400" b="1" dirty="0">
                <a:solidFill>
                  <a:srgbClr val="000000"/>
                </a:solidFill>
                <a:latin typeface="Univers Condensed Light" panose="020B0306020202040204" pitchFamily="34" charset="0"/>
              </a:rPr>
              <a:t>Select “</a:t>
            </a:r>
            <a:r>
              <a:rPr lang="en-US" sz="1400" b="1" dirty="0">
                <a:solidFill>
                  <a:srgbClr val="0070C0"/>
                </a:solidFill>
                <a:latin typeface="Univers Condensed Light" panose="020B0306020202040204" pitchFamily="34" charset="0"/>
              </a:rPr>
              <a:t>Create a Certificate Authority (CA) ” </a:t>
            </a:r>
            <a:r>
              <a:rPr lang="en-US" sz="1400" b="1" dirty="0">
                <a:solidFill>
                  <a:srgbClr val="000000"/>
                </a:solidFill>
                <a:latin typeface="Univers Condensed Light" panose="020B0306020202040204" pitchFamily="34" charset="0"/>
              </a:rPr>
              <a:t>on the left-menu and input required information and click continue</a:t>
            </a:r>
            <a:endParaRPr lang="en-US" sz="1400" b="1" dirty="0">
              <a:solidFill>
                <a:srgbClr val="0070C0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AC6A045-E335-4B79-9143-8E741D344B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002" y="1815990"/>
            <a:ext cx="8687246" cy="4254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8824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D7E7B52-08F3-4346-9AC1-CBA787445F1F}"/>
              </a:ext>
            </a:extLst>
          </p:cNvPr>
          <p:cNvSpPr txBox="1"/>
          <p:nvPr/>
        </p:nvSpPr>
        <p:spPr>
          <a:xfrm>
            <a:off x="320515" y="13726"/>
            <a:ext cx="770755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i="0" dirty="0">
                <a:solidFill>
                  <a:srgbClr val="000000"/>
                </a:solidFill>
                <a:effectLst/>
                <a:latin typeface="Univers Condensed Light" panose="020B0306020202040204" pitchFamily="34" charset="0"/>
              </a:rPr>
              <a:t>1. Create Local Certificate Authority (CA)</a:t>
            </a:r>
            <a:endParaRPr lang="en-US" sz="4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A61D37-2B13-4522-BA85-FC71E1B5D9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398" y="1529981"/>
            <a:ext cx="10539052" cy="236544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7EEBFCB-C291-48BE-9911-2E87B47CAF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098" y="4537078"/>
            <a:ext cx="7099665" cy="210195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EA7B93E-ECDE-4681-B7B4-88B00C86E5FA}"/>
              </a:ext>
            </a:extLst>
          </p:cNvPr>
          <p:cNvSpPr txBox="1"/>
          <p:nvPr/>
        </p:nvSpPr>
        <p:spPr>
          <a:xfrm>
            <a:off x="714375" y="4134985"/>
            <a:ext cx="855785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0000"/>
                </a:solidFill>
                <a:latin typeface="Univers Condensed Light" panose="020B0306020202040204" pitchFamily="34" charset="0"/>
              </a:rPr>
              <a:t>5</a:t>
            </a:r>
            <a:r>
              <a:rPr lang="en-US" sz="1400" b="1" i="0" dirty="0">
                <a:solidFill>
                  <a:srgbClr val="000000"/>
                </a:solidFill>
                <a:effectLst/>
                <a:latin typeface="Univers Condensed Light" panose="020B0306020202040204" pitchFamily="34" charset="0"/>
              </a:rPr>
              <a:t>. Click Continue</a:t>
            </a:r>
            <a:endParaRPr lang="en-US" sz="1400" b="1" dirty="0">
              <a:solidFill>
                <a:srgbClr val="0070C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93E4FA6-ABA6-4781-83C1-60D6F848CBD5}"/>
              </a:ext>
            </a:extLst>
          </p:cNvPr>
          <p:cNvSpPr txBox="1"/>
          <p:nvPr/>
        </p:nvSpPr>
        <p:spPr>
          <a:xfrm>
            <a:off x="814748" y="1172492"/>
            <a:ext cx="855785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i="0" dirty="0">
                <a:solidFill>
                  <a:srgbClr val="000000"/>
                </a:solidFill>
                <a:effectLst/>
                <a:latin typeface="Univers Condensed Light" panose="020B0306020202040204" pitchFamily="34" charset="0"/>
              </a:rPr>
              <a:t>4. </a:t>
            </a:r>
            <a:r>
              <a:rPr lang="en-US" sz="1400" b="1" dirty="0">
                <a:solidFill>
                  <a:srgbClr val="000000"/>
                </a:solidFill>
                <a:latin typeface="Univers Condensed Light" panose="020B0306020202040204" pitchFamily="34" charset="0"/>
              </a:rPr>
              <a:t>Install Certificate to verify certificated (Optional can install later) or Click Continue </a:t>
            </a:r>
            <a:endParaRPr lang="en-US" sz="14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59197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D7E7B52-08F3-4346-9AC1-CBA787445F1F}"/>
              </a:ext>
            </a:extLst>
          </p:cNvPr>
          <p:cNvSpPr txBox="1"/>
          <p:nvPr/>
        </p:nvSpPr>
        <p:spPr>
          <a:xfrm>
            <a:off x="320515" y="13726"/>
            <a:ext cx="770755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i="0" dirty="0">
                <a:solidFill>
                  <a:srgbClr val="000000"/>
                </a:solidFill>
                <a:effectLst/>
                <a:latin typeface="Univers Condensed Light" panose="020B0306020202040204" pitchFamily="34" charset="0"/>
              </a:rPr>
              <a:t>1. Create Local Certificate Authority (CA)</a:t>
            </a:r>
            <a:endParaRPr lang="en-US" sz="4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51462C-3FAE-4D90-90F4-3F0CD8CE0458}"/>
              </a:ext>
            </a:extLst>
          </p:cNvPr>
          <p:cNvSpPr txBox="1"/>
          <p:nvPr/>
        </p:nvSpPr>
        <p:spPr>
          <a:xfrm>
            <a:off x="838200" y="1106035"/>
            <a:ext cx="855785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0000"/>
                </a:solidFill>
                <a:latin typeface="Univers Condensed Light" panose="020B0306020202040204" pitchFamily="34" charset="0"/>
              </a:rPr>
              <a:t>5</a:t>
            </a:r>
            <a:r>
              <a:rPr lang="en-US" sz="1400" b="1" i="0" dirty="0">
                <a:solidFill>
                  <a:srgbClr val="000000"/>
                </a:solidFill>
                <a:effectLst/>
                <a:latin typeface="Univers Condensed Light" panose="020B0306020202040204" pitchFamily="34" charset="0"/>
              </a:rPr>
              <a:t>. Click Continue to </a:t>
            </a:r>
            <a:r>
              <a:rPr lang="en-US" sz="1400" b="1" i="0" dirty="0">
                <a:solidFill>
                  <a:srgbClr val="0070C0"/>
                </a:solidFill>
                <a:effectLst/>
                <a:latin typeface="Univers Condensed Light" panose="020B0306020202040204" pitchFamily="34" charset="0"/>
              </a:rPr>
              <a:t>Trust this CA </a:t>
            </a:r>
            <a:r>
              <a:rPr lang="en-US" sz="1400" b="1" dirty="0">
                <a:solidFill>
                  <a:srgbClr val="0070C0"/>
                </a:solidFill>
                <a:latin typeface="Univers Condensed Light" panose="020B0306020202040204" pitchFamily="34" charset="0"/>
              </a:rPr>
              <a:t>for </a:t>
            </a:r>
            <a:r>
              <a:rPr lang="en-US" sz="1400" b="1" i="0" dirty="0">
                <a:solidFill>
                  <a:srgbClr val="0070C0"/>
                </a:solidFill>
                <a:effectLst/>
                <a:latin typeface="Univers Condensed Light" panose="020B0306020202040204" pitchFamily="34" charset="0"/>
              </a:rPr>
              <a:t>Application </a:t>
            </a:r>
            <a:r>
              <a:rPr lang="en-US" sz="1400" b="1" i="0" dirty="0">
                <a:solidFill>
                  <a:srgbClr val="C00000"/>
                </a:solidFill>
                <a:effectLst/>
                <a:latin typeface="Univers Condensed Light" panose="020B0306020202040204" pitchFamily="34" charset="0"/>
              </a:rPr>
              <a:t>Later</a:t>
            </a:r>
            <a:endParaRPr lang="en-US" sz="1400" b="1" dirty="0">
              <a:solidFill>
                <a:srgbClr val="C0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0DD99E-D8D9-475F-8E80-1337E674BC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406" y="1666756"/>
            <a:ext cx="6559887" cy="4629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0115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D7E7B52-08F3-4346-9AC1-CBA787445F1F}"/>
              </a:ext>
            </a:extLst>
          </p:cNvPr>
          <p:cNvSpPr txBox="1"/>
          <p:nvPr/>
        </p:nvSpPr>
        <p:spPr>
          <a:xfrm>
            <a:off x="320515" y="13726"/>
            <a:ext cx="770755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i="0" dirty="0">
                <a:solidFill>
                  <a:srgbClr val="000000"/>
                </a:solidFill>
                <a:effectLst/>
                <a:latin typeface="Univers Condensed Light" panose="020B0306020202040204" pitchFamily="34" charset="0"/>
              </a:rPr>
              <a:t>1. Create Local Certificate Authority (CA)</a:t>
            </a:r>
            <a:endParaRPr lang="en-US" sz="4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51462C-3FAE-4D90-90F4-3F0CD8CE0458}"/>
              </a:ext>
            </a:extLst>
          </p:cNvPr>
          <p:cNvSpPr txBox="1"/>
          <p:nvPr/>
        </p:nvSpPr>
        <p:spPr>
          <a:xfrm>
            <a:off x="838200" y="1106035"/>
            <a:ext cx="855785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i="0" dirty="0">
                <a:solidFill>
                  <a:srgbClr val="000000"/>
                </a:solidFill>
                <a:effectLst/>
                <a:latin typeface="Univers Condensed Light" panose="020B0306020202040204" pitchFamily="34" charset="0"/>
              </a:rPr>
              <a:t>6. </a:t>
            </a:r>
            <a:r>
              <a:rPr lang="en-US" sz="1400" b="1" dirty="0">
                <a:solidFill>
                  <a:srgbClr val="000000"/>
                </a:solidFill>
                <a:latin typeface="Univers Condensed Light" panose="020B0306020202040204" pitchFamily="34" charset="0"/>
              </a:rPr>
              <a:t>Completed the process Creating Local Certificate Authority (CA) and click OK</a:t>
            </a:r>
            <a:endParaRPr lang="en-US" sz="1400" b="1" dirty="0">
              <a:solidFill>
                <a:srgbClr val="0070C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1D11E6-8DDA-4395-9207-60CA6A4CEF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156" y="1587456"/>
            <a:ext cx="6572588" cy="14510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878DD42-DED5-4E07-BC87-C776787B3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156" y="3549467"/>
            <a:ext cx="5267516" cy="305245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0FBEDCD-99A1-4F05-A518-3D75BEA14505}"/>
              </a:ext>
            </a:extLst>
          </p:cNvPr>
          <p:cNvSpPr txBox="1"/>
          <p:nvPr/>
        </p:nvSpPr>
        <p:spPr>
          <a:xfrm>
            <a:off x="838200" y="3212119"/>
            <a:ext cx="855785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0000"/>
                </a:solidFill>
                <a:latin typeface="Univers Condensed Light" panose="020B0306020202040204" pitchFamily="34" charset="0"/>
              </a:rPr>
              <a:t>7</a:t>
            </a:r>
            <a:r>
              <a:rPr lang="en-US" sz="1400" b="1" i="0" dirty="0">
                <a:solidFill>
                  <a:srgbClr val="000000"/>
                </a:solidFill>
                <a:effectLst/>
                <a:latin typeface="Univers Condensed Light" panose="020B0306020202040204" pitchFamily="34" charset="0"/>
              </a:rPr>
              <a:t>. </a:t>
            </a:r>
            <a:r>
              <a:rPr lang="en-US" sz="1400" b="1" dirty="0">
                <a:solidFill>
                  <a:srgbClr val="000000"/>
                </a:solidFill>
                <a:latin typeface="Univers Condensed Light" panose="020B0306020202040204" pitchFamily="34" charset="0"/>
              </a:rPr>
              <a:t>Select “</a:t>
            </a:r>
            <a:r>
              <a:rPr lang="en-US" sz="1400" b="1" dirty="0">
                <a:solidFill>
                  <a:srgbClr val="0070C0"/>
                </a:solidFill>
                <a:latin typeface="Univers Condensed Light" panose="020B0306020202040204" pitchFamily="34" charset="0"/>
              </a:rPr>
              <a:t>Manage Local CA ” </a:t>
            </a:r>
            <a:r>
              <a:rPr lang="en-US" sz="1400" b="1" dirty="0">
                <a:solidFill>
                  <a:srgbClr val="000000"/>
                </a:solidFill>
                <a:latin typeface="Univers Condensed Light" panose="020B0306020202040204" pitchFamily="34" charset="0"/>
              </a:rPr>
              <a:t>on the left-menu will shown the new CA is created</a:t>
            </a:r>
            <a:endParaRPr lang="en-US" sz="1400" b="1" dirty="0">
              <a:solidFill>
                <a:srgbClr val="0070C0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39E3325-DB4F-4695-98FA-F056775F2B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6525" y="2933700"/>
            <a:ext cx="5572315" cy="3633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1603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D7E7B52-08F3-4346-9AC1-CBA787445F1F}"/>
              </a:ext>
            </a:extLst>
          </p:cNvPr>
          <p:cNvSpPr txBox="1"/>
          <p:nvPr/>
        </p:nvSpPr>
        <p:spPr>
          <a:xfrm>
            <a:off x="320515" y="13726"/>
            <a:ext cx="770755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i="0" dirty="0">
                <a:solidFill>
                  <a:srgbClr val="000000"/>
                </a:solidFill>
                <a:effectLst/>
                <a:latin typeface="Univers Condensed Light" panose="020B0306020202040204" pitchFamily="34" charset="0"/>
              </a:rPr>
              <a:t>1. Create Local Certificate Authority (CA)</a:t>
            </a:r>
            <a:endParaRPr lang="en-US" sz="4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51462C-3FAE-4D90-90F4-3F0CD8CE0458}"/>
              </a:ext>
            </a:extLst>
          </p:cNvPr>
          <p:cNvSpPr txBox="1"/>
          <p:nvPr/>
        </p:nvSpPr>
        <p:spPr>
          <a:xfrm>
            <a:off x="838200" y="1106035"/>
            <a:ext cx="855785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0000"/>
                </a:solidFill>
                <a:latin typeface="Univers Condensed Light" panose="020B0306020202040204" pitchFamily="34" charset="0"/>
              </a:rPr>
              <a:t>If want to download Local CA can go to “</a:t>
            </a:r>
            <a:r>
              <a:rPr lang="en-US" sz="1400" b="1" dirty="0">
                <a:solidFill>
                  <a:srgbClr val="0070C0"/>
                </a:solidFill>
                <a:latin typeface="Univers Condensed Light" panose="020B0306020202040204" pitchFamily="34" charset="0"/>
              </a:rPr>
              <a:t>Install Local CA Certificate on Your PC ”</a:t>
            </a:r>
            <a:endParaRPr lang="en-US" sz="1400" b="1" dirty="0">
              <a:solidFill>
                <a:srgbClr val="0070C0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8222920-1BFB-4F0D-8B94-803F57059E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382" y="1847768"/>
            <a:ext cx="10427236" cy="3162463"/>
          </a:xfrm>
          <a:prstGeom prst="rect">
            <a:avLst/>
          </a:prstGeom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43A0A993-9520-485B-A563-727FA6A2EA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1859" y="3428999"/>
            <a:ext cx="3943350" cy="2978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37A77F2-AB55-41C9-AB6C-3862F189DABA}"/>
              </a:ext>
            </a:extLst>
          </p:cNvPr>
          <p:cNvSpPr txBox="1"/>
          <p:nvPr/>
        </p:nvSpPr>
        <p:spPr>
          <a:xfrm>
            <a:off x="2905125" y="5491812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i="1" dirty="0">
                <a:solidFill>
                  <a:srgbClr val="000000"/>
                </a:solidFill>
                <a:latin typeface="Univers Condensed Light" panose="020B0306020202040204" pitchFamily="34" charset="0"/>
              </a:rPr>
              <a:t>Download and Rename to .CRT </a:t>
            </a:r>
            <a:endParaRPr lang="en-US" i="1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10F3619-A762-4662-8207-92EA145BD24D}"/>
              </a:ext>
            </a:extLst>
          </p:cNvPr>
          <p:cNvCxnSpPr>
            <a:cxnSpLocks/>
          </p:cNvCxnSpPr>
          <p:nvPr/>
        </p:nvCxnSpPr>
        <p:spPr>
          <a:xfrm>
            <a:off x="5219700" y="4629150"/>
            <a:ext cx="2724150" cy="1190625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00184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D7E7B52-08F3-4346-9AC1-CBA787445F1F}"/>
              </a:ext>
            </a:extLst>
          </p:cNvPr>
          <p:cNvSpPr txBox="1"/>
          <p:nvPr/>
        </p:nvSpPr>
        <p:spPr>
          <a:xfrm>
            <a:off x="320515" y="13726"/>
            <a:ext cx="61574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000000"/>
                </a:solidFill>
                <a:latin typeface="Univers Condensed Light" panose="020B0306020202040204" pitchFamily="34" charset="0"/>
              </a:rPr>
              <a:t>2</a:t>
            </a:r>
            <a:r>
              <a:rPr lang="th-TH" sz="4000" dirty="0">
                <a:solidFill>
                  <a:srgbClr val="000000"/>
                </a:solidFill>
                <a:latin typeface="Univers Condensed Light" panose="020B0306020202040204" pitchFamily="34" charset="0"/>
              </a:rPr>
              <a:t>. </a:t>
            </a:r>
            <a:r>
              <a:rPr lang="en-US" sz="4000" dirty="0">
                <a:solidFill>
                  <a:srgbClr val="000000"/>
                </a:solidFill>
                <a:latin typeface="Univers Condensed Light" panose="020B0306020202040204" pitchFamily="34" charset="0"/>
              </a:rPr>
              <a:t>Create Local server certificate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000CAF-4C35-408C-942E-0879DC8039F7}"/>
              </a:ext>
            </a:extLst>
          </p:cNvPr>
          <p:cNvSpPr txBox="1"/>
          <p:nvPr/>
        </p:nvSpPr>
        <p:spPr>
          <a:xfrm>
            <a:off x="1034222" y="1000017"/>
            <a:ext cx="580472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i="0" dirty="0">
                <a:solidFill>
                  <a:srgbClr val="000000"/>
                </a:solidFill>
                <a:effectLst/>
                <a:latin typeface="Univers Condensed Light" panose="020B0306020202040204" pitchFamily="34" charset="0"/>
              </a:rPr>
              <a:t>1. Select a Certificate Store with </a:t>
            </a:r>
            <a:r>
              <a:rPr lang="en-US" sz="1400" b="1" i="0" dirty="0">
                <a:solidFill>
                  <a:srgbClr val="0070C0"/>
                </a:solidFill>
                <a:effectLst/>
                <a:latin typeface="Univers Condensed Light" panose="020B0306020202040204" pitchFamily="34" charset="0"/>
              </a:rPr>
              <a:t>*SYSTEM </a:t>
            </a:r>
            <a:r>
              <a:rPr lang="en-US" sz="1400" b="1" dirty="0">
                <a:solidFill>
                  <a:srgbClr val="000000"/>
                </a:solidFill>
                <a:latin typeface="Univers Condensed Light" panose="020B0306020202040204" pitchFamily="34" charset="0"/>
              </a:rPr>
              <a:t>and click continue</a:t>
            </a:r>
            <a:endParaRPr lang="en-US" sz="1400" b="1" dirty="0">
              <a:solidFill>
                <a:srgbClr val="0070C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9F0DB2-2355-4C19-B74D-54CA7666F859}"/>
              </a:ext>
            </a:extLst>
          </p:cNvPr>
          <p:cNvSpPr txBox="1"/>
          <p:nvPr/>
        </p:nvSpPr>
        <p:spPr>
          <a:xfrm>
            <a:off x="1081448" y="3670243"/>
            <a:ext cx="580472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0000"/>
                </a:solidFill>
                <a:latin typeface="Univers Condensed Light" panose="020B0306020202040204" pitchFamily="34" charset="0"/>
              </a:rPr>
              <a:t>2</a:t>
            </a:r>
            <a:r>
              <a:rPr lang="en-US" sz="1400" b="1" i="0" dirty="0">
                <a:solidFill>
                  <a:srgbClr val="000000"/>
                </a:solidFill>
                <a:effectLst/>
                <a:latin typeface="Univers Condensed Light" panose="020B0306020202040204" pitchFamily="34" charset="0"/>
              </a:rPr>
              <a:t>. Enter a </a:t>
            </a:r>
            <a:r>
              <a:rPr lang="en-US" sz="1400" b="1" i="0" dirty="0">
                <a:solidFill>
                  <a:srgbClr val="0070C0"/>
                </a:solidFill>
                <a:effectLst/>
                <a:latin typeface="Univers Condensed Light" panose="020B0306020202040204" pitchFamily="34" charset="0"/>
              </a:rPr>
              <a:t>password</a:t>
            </a:r>
            <a:r>
              <a:rPr lang="en-US" sz="1400" b="1" i="0" dirty="0">
                <a:solidFill>
                  <a:srgbClr val="000000"/>
                </a:solidFill>
                <a:effectLst/>
                <a:latin typeface="Univers Condensed Light" panose="020B0306020202040204" pitchFamily="34" charset="0"/>
              </a:rPr>
              <a:t> </a:t>
            </a:r>
            <a:r>
              <a:rPr lang="en-US" sz="1400" b="1" dirty="0">
                <a:solidFill>
                  <a:srgbClr val="000000"/>
                </a:solidFill>
                <a:latin typeface="Univers Condensed Light" panose="020B0306020202040204" pitchFamily="34" charset="0"/>
              </a:rPr>
              <a:t>and click continue</a:t>
            </a:r>
            <a:endParaRPr lang="en-US" sz="1400" b="1" dirty="0">
              <a:solidFill>
                <a:srgbClr val="0070C0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FDCF09B-C674-4ADB-9102-0EDAAD9848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5918" y="1477171"/>
            <a:ext cx="5493032" cy="165108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AFAEC4D-204B-4759-A30A-E959AA01D7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6905" y="4125385"/>
            <a:ext cx="4769095" cy="1365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1866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B51C13295A37741B696B96EC5028C3A" ma:contentTypeVersion="12" ma:contentTypeDescription="Create a new document." ma:contentTypeScope="" ma:versionID="aa5b7044e82da7d6e4ca99febccb445c">
  <xsd:schema xmlns:xsd="http://www.w3.org/2001/XMLSchema" xmlns:xs="http://www.w3.org/2001/XMLSchema" xmlns:p="http://schemas.microsoft.com/office/2006/metadata/properties" xmlns:ns2="159bec37-6725-469d-b9e0-c8e8a8e349c4" xmlns:ns3="1a88618a-e237-402b-b36d-234a7cd2e1eb" targetNamespace="http://schemas.microsoft.com/office/2006/metadata/properties" ma:root="true" ma:fieldsID="ec8a0e0a39aee1cb70090e3643263d0b" ns2:_="" ns3:_="">
    <xsd:import namespace="159bec37-6725-469d-b9e0-c8e8a8e349c4"/>
    <xsd:import namespace="1a88618a-e237-402b-b36d-234a7cd2e1e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2:MediaServiceObjectDetectorVersions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9bec37-6725-469d-b9e0-c8e8a8e349c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7" nillable="true" ma:taxonomy="true" ma:internalName="lcf76f155ced4ddcb4097134ff3c332f" ma:taxonomyFieldName="MediaServiceImageTags" ma:displayName="Image Tags" ma:readOnly="false" ma:fieldId="{5cf76f15-5ced-4ddc-b409-7134ff3c332f}" ma:taxonomyMulti="true" ma:sspId="51f28969-f025-405e-a8ae-75f621d7c070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a88618a-e237-402b-b36d-234a7cd2e1eb" elementFormDefault="qualified">
    <xsd:import namespace="http://schemas.microsoft.com/office/2006/documentManagement/types"/>
    <xsd:import namespace="http://schemas.microsoft.com/office/infopath/2007/PartnerControls"/>
    <xsd:element name="TaxCatchAll" ma:index="18" nillable="true" ma:displayName="Taxonomy Catch All Column" ma:hidden="true" ma:list="{0fa0b995-2832-47ef-bfee-af439e0bc062}" ma:internalName="TaxCatchAll" ma:showField="CatchAllData" ma:web="1a88618a-e237-402b-b36d-234a7cd2e1eb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1a88618a-e237-402b-b36d-234a7cd2e1eb" xsi:nil="true"/>
    <lcf76f155ced4ddcb4097134ff3c332f xmlns="159bec37-6725-469d-b9e0-c8e8a8e349c4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E6D6BE67-8A88-4EFA-925C-0B648F37379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D05C63B-B2FD-4ED4-BFA3-80166EFB251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59bec37-6725-469d-b9e0-c8e8a8e349c4"/>
    <ds:schemaRef ds:uri="1a88618a-e237-402b-b36d-234a7cd2e1e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E632650-A441-4D1A-80A7-30865CC65DF6}">
  <ds:schemaRefs>
    <ds:schemaRef ds:uri="http://schemas.microsoft.com/office/2006/metadata/properties"/>
    <ds:schemaRef ds:uri="http://schemas.microsoft.com/office/infopath/2007/PartnerControls"/>
    <ds:schemaRef ds:uri="1a88618a-e237-402b-b36d-234a7cd2e1eb"/>
    <ds:schemaRef ds:uri="159bec37-6725-469d-b9e0-c8e8a8e349c4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490</TotalTime>
  <Words>1363</Words>
  <Application>Microsoft Office PowerPoint</Application>
  <PresentationFormat>Widescreen</PresentationFormat>
  <Paragraphs>179</Paragraphs>
  <Slides>38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39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Supatcha Ongart</dc:creator>
  <cp:lastModifiedBy>Supatcha Ongart</cp:lastModifiedBy>
  <cp:revision>270</cp:revision>
  <dcterms:created xsi:type="dcterms:W3CDTF">2021-08-31T07:30:38Z</dcterms:created>
  <dcterms:modified xsi:type="dcterms:W3CDTF">2024-04-09T11:09:46Z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0x010100EB51C13295A37741B696B96EC5028C3A</vt:lpwstr>
  </property>
  <property fmtid="{D5CDD505-2E9C-101B-9397-08002B2CF9AE}" pid="3" name="MediaServiceImageTags">
    <vt:lpwstr/>
  </property>
</Properties>
</file>